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32" r:id="rId1"/>
    <p:sldMasterId id="2147483767" r:id="rId2"/>
  </p:sldMasterIdLst>
  <p:notesMasterIdLst>
    <p:notesMasterId r:id="rId49"/>
  </p:notesMasterIdLst>
  <p:handoutMasterIdLst>
    <p:handoutMasterId r:id="rId50"/>
  </p:handoutMasterIdLst>
  <p:sldIdLst>
    <p:sldId id="256" r:id="rId3"/>
    <p:sldId id="322" r:id="rId4"/>
    <p:sldId id="271" r:id="rId5"/>
    <p:sldId id="317" r:id="rId6"/>
    <p:sldId id="280" r:id="rId7"/>
    <p:sldId id="282" r:id="rId8"/>
    <p:sldId id="281" r:id="rId9"/>
    <p:sldId id="260" r:id="rId10"/>
    <p:sldId id="295" r:id="rId11"/>
    <p:sldId id="296" r:id="rId12"/>
    <p:sldId id="297" r:id="rId13"/>
    <p:sldId id="298" r:id="rId14"/>
    <p:sldId id="299" r:id="rId15"/>
    <p:sldId id="300" r:id="rId16"/>
    <p:sldId id="301" r:id="rId17"/>
    <p:sldId id="302" r:id="rId18"/>
    <p:sldId id="318" r:id="rId19"/>
    <p:sldId id="287" r:id="rId20"/>
    <p:sldId id="286" r:id="rId21"/>
    <p:sldId id="285" r:id="rId22"/>
    <p:sldId id="307" r:id="rId23"/>
    <p:sldId id="303" r:id="rId24"/>
    <p:sldId id="304" r:id="rId25"/>
    <p:sldId id="305" r:id="rId26"/>
    <p:sldId id="306" r:id="rId27"/>
    <p:sldId id="311" r:id="rId28"/>
    <p:sldId id="312" r:id="rId29"/>
    <p:sldId id="292" r:id="rId30"/>
    <p:sldId id="293" r:id="rId31"/>
    <p:sldId id="319" r:id="rId32"/>
    <p:sldId id="308" r:id="rId33"/>
    <p:sldId id="309" r:id="rId34"/>
    <p:sldId id="310" r:id="rId35"/>
    <p:sldId id="320" r:id="rId36"/>
    <p:sldId id="323" r:id="rId37"/>
    <p:sldId id="314" r:id="rId38"/>
    <p:sldId id="316" r:id="rId39"/>
    <p:sldId id="315" r:id="rId40"/>
    <p:sldId id="321" r:id="rId41"/>
    <p:sldId id="268" r:id="rId42"/>
    <p:sldId id="324" r:id="rId43"/>
    <p:sldId id="262" r:id="rId44"/>
    <p:sldId id="263" r:id="rId45"/>
    <p:sldId id="325" r:id="rId46"/>
    <p:sldId id="294" r:id="rId47"/>
    <p:sldId id="269" r:id="rId48"/>
  </p:sldIdLst>
  <p:sldSz cx="9144000" cy="6858000" type="screen4x3"/>
  <p:notesSz cx="6858000" cy="9418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76" autoAdjust="0"/>
  </p:normalViewPr>
  <p:slideViewPr>
    <p:cSldViewPr>
      <p:cViewPr>
        <p:scale>
          <a:sx n="100" d="100"/>
          <a:sy n="100" d="100"/>
        </p:scale>
        <p:origin x="-1104" y="492"/>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penso\AppData\Local\Microsoft\Windows\Temporary%20Internet%20Files\Content.IE5\MSVJA64A\survey_responses.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penso\AppData\Local\Microsoft\Windows\Temporary%20Internet%20Files\Content.IE5\MSVJA64A\survey_responses.xls"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oleObject" Target="file:///C:\Users\jpenso\AppData\Local\Microsoft\Windows\Temporary%20Internet%20Files\Content.IE5\MSVJA64A\survey_responses.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jpenso\AppData\Local\Microsoft\Windows\Temporary%20Internet%20Files\Content.IE5\MSVJA64A\survey_responses.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jpenso\AppData\Local\Microsoft\Windows\Temporary%20Internet%20Files\Content.IE5\MSVJA64A\survey_responses.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jpenso\AppData\Local\Microsoft\Windows\Temporary%20Internet%20Files\Content.IE5\MSVJA64A\survey_responses.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jpenso\AppData\Local\Microsoft\Windows\Temporary%20Internet%20Files\Content.IE5\MSVJA64A\survey_response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Pt>
            <c:idx val="0"/>
            <c:invertIfNegative val="0"/>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invertIfNegative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dLbl>
              <c:idx val="0"/>
              <c:layout>
                <c:manualLayout>
                  <c:x val="1.5432098765432098E-3"/>
                  <c:y val="0.12907750240114646"/>
                </c:manualLayout>
              </c:layout>
              <c:showLegendKey val="0"/>
              <c:showVal val="1"/>
              <c:showCatName val="0"/>
              <c:showSerName val="0"/>
              <c:showPercent val="0"/>
              <c:showBubbleSize val="0"/>
            </c:dLbl>
            <c:dLbl>
              <c:idx val="1"/>
              <c:layout>
                <c:manualLayout>
                  <c:x val="1.5432098765432098E-3"/>
                  <c:y val="0.13188353506204098"/>
                </c:manualLayout>
              </c:layout>
              <c:showLegendKey val="0"/>
              <c:showVal val="1"/>
              <c:showCatName val="0"/>
              <c:showSerName val="0"/>
              <c:showPercent val="0"/>
              <c:showBubbleSize val="0"/>
            </c:dLbl>
            <c:txPr>
              <a:bodyPr/>
              <a:lstStyle/>
              <a:p>
                <a:pPr>
                  <a:defRPr sz="2000" b="1">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team!$A$3:$A$4</c:f>
              <c:strCache>
                <c:ptCount val="2"/>
                <c:pt idx="0">
                  <c:v>Yes</c:v>
                </c:pt>
                <c:pt idx="1">
                  <c:v>No</c:v>
                </c:pt>
              </c:strCache>
            </c:strRef>
          </c:cat>
          <c:val>
            <c:numRef>
              <c:f>team!$B$3:$B$4</c:f>
              <c:numCache>
                <c:formatCode>General</c:formatCode>
                <c:ptCount val="2"/>
                <c:pt idx="0">
                  <c:v>58</c:v>
                </c:pt>
                <c:pt idx="1">
                  <c:v>40</c:v>
                </c:pt>
              </c:numCache>
            </c:numRef>
          </c:val>
        </c:ser>
        <c:dLbls>
          <c:showLegendKey val="0"/>
          <c:showVal val="0"/>
          <c:showCatName val="0"/>
          <c:showSerName val="0"/>
          <c:showPercent val="0"/>
          <c:showBubbleSize val="0"/>
        </c:dLbls>
        <c:gapWidth val="150"/>
        <c:axId val="117500928"/>
        <c:axId val="72528640"/>
      </c:barChart>
      <c:catAx>
        <c:axId val="117500928"/>
        <c:scaling>
          <c:orientation val="minMax"/>
        </c:scaling>
        <c:delete val="0"/>
        <c:axPos val="b"/>
        <c:majorTickMark val="out"/>
        <c:minorTickMark val="none"/>
        <c:tickLblPos val="nextTo"/>
        <c:txPr>
          <a:bodyPr/>
          <a:lstStyle/>
          <a:p>
            <a:pPr>
              <a:defRPr sz="1800" b="1">
                <a:latin typeface="Arial" pitchFamily="34" charset="0"/>
                <a:cs typeface="Arial" pitchFamily="34" charset="0"/>
              </a:defRPr>
            </a:pPr>
            <a:endParaRPr lang="en-US"/>
          </a:p>
        </c:txPr>
        <c:crossAx val="72528640"/>
        <c:crosses val="autoZero"/>
        <c:auto val="1"/>
        <c:lblAlgn val="ctr"/>
        <c:lblOffset val="100"/>
        <c:noMultiLvlLbl val="0"/>
      </c:catAx>
      <c:valAx>
        <c:axId val="72528640"/>
        <c:scaling>
          <c:orientation val="minMax"/>
        </c:scaling>
        <c:delete val="0"/>
        <c:axPos val="l"/>
        <c:numFmt formatCode="General" sourceLinked="1"/>
        <c:majorTickMark val="out"/>
        <c:minorTickMark val="none"/>
        <c:tickLblPos val="nextTo"/>
        <c:crossAx val="11750092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1"/>
            <c:invertIfNegative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dLbl>
              <c:idx val="0"/>
              <c:layout>
                <c:manualLayout>
                  <c:x val="1.5432098765432098E-3"/>
                  <c:y val="0.10943527377488503"/>
                </c:manualLayout>
              </c:layout>
              <c:showLegendKey val="0"/>
              <c:showVal val="1"/>
              <c:showCatName val="0"/>
              <c:showSerName val="0"/>
              <c:showPercent val="0"/>
              <c:showBubbleSize val="0"/>
            </c:dLbl>
            <c:dLbl>
              <c:idx val="1"/>
              <c:layout>
                <c:manualLayout>
                  <c:x val="1.5432098765432098E-3"/>
                  <c:y val="0.13468956772293542"/>
                </c:manualLayout>
              </c:layout>
              <c:showLegendKey val="0"/>
              <c:showVal val="1"/>
              <c:showCatName val="0"/>
              <c:showSerName val="0"/>
              <c:showPercent val="0"/>
              <c:showBubbleSize val="0"/>
            </c:dLbl>
            <c:txPr>
              <a:bodyPr/>
              <a:lstStyle/>
              <a:p>
                <a:pPr>
                  <a:defRPr sz="2000" b="1">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'adop planks'!$A$3:$A$4</c:f>
              <c:strCache>
                <c:ptCount val="2"/>
                <c:pt idx="0">
                  <c:v>Yes</c:v>
                </c:pt>
                <c:pt idx="1">
                  <c:v>No</c:v>
                </c:pt>
              </c:strCache>
            </c:strRef>
          </c:cat>
          <c:val>
            <c:numRef>
              <c:f>'adop planks'!$B$3:$B$4</c:f>
              <c:numCache>
                <c:formatCode>General</c:formatCode>
                <c:ptCount val="2"/>
                <c:pt idx="0">
                  <c:v>58</c:v>
                </c:pt>
                <c:pt idx="1">
                  <c:v>35</c:v>
                </c:pt>
              </c:numCache>
            </c:numRef>
          </c:val>
        </c:ser>
        <c:dLbls>
          <c:showLegendKey val="0"/>
          <c:showVal val="0"/>
          <c:showCatName val="0"/>
          <c:showSerName val="0"/>
          <c:showPercent val="0"/>
          <c:showBubbleSize val="0"/>
        </c:dLbls>
        <c:gapWidth val="150"/>
        <c:axId val="117835648"/>
        <c:axId val="117837184"/>
      </c:barChart>
      <c:catAx>
        <c:axId val="117835648"/>
        <c:scaling>
          <c:orientation val="minMax"/>
        </c:scaling>
        <c:delete val="0"/>
        <c:axPos val="b"/>
        <c:majorTickMark val="out"/>
        <c:minorTickMark val="none"/>
        <c:tickLblPos val="nextTo"/>
        <c:txPr>
          <a:bodyPr/>
          <a:lstStyle/>
          <a:p>
            <a:pPr>
              <a:defRPr sz="1800" b="1">
                <a:latin typeface="Arial" pitchFamily="34" charset="0"/>
                <a:cs typeface="Arial" pitchFamily="34" charset="0"/>
              </a:defRPr>
            </a:pPr>
            <a:endParaRPr lang="en-US"/>
          </a:p>
        </c:txPr>
        <c:crossAx val="117837184"/>
        <c:crosses val="autoZero"/>
        <c:auto val="1"/>
        <c:lblAlgn val="ctr"/>
        <c:lblOffset val="100"/>
        <c:noMultiLvlLbl val="0"/>
      </c:catAx>
      <c:valAx>
        <c:axId val="117837184"/>
        <c:scaling>
          <c:orientation val="minMax"/>
        </c:scaling>
        <c:delete val="0"/>
        <c:axPos val="l"/>
        <c:numFmt formatCode="General" sourceLinked="1"/>
        <c:majorTickMark val="out"/>
        <c:minorTickMark val="none"/>
        <c:tickLblPos val="nextTo"/>
        <c:crossAx val="117835648"/>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txPr>
              <a:bodyPr/>
              <a:lstStyle/>
              <a:p>
                <a:pPr>
                  <a:defRPr sz="1400" b="1">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Sheet3!$A$4:$A$11</c:f>
              <c:strCache>
                <c:ptCount val="8"/>
                <c:pt idx="0">
                  <c:v>All Patients Not at Goal or with New Hypertension Rx Seen within 30 Days </c:v>
                </c:pt>
                <c:pt idx="1">
                  <c:v>All Specialties Intervene with Patients Not in Control </c:v>
                </c:pt>
                <c:pt idx="2">
                  <c:v>Prevention, Engagement and Self-Management Program in Place </c:v>
                </c:pt>
                <c:pt idx="3">
                  <c:v>Hypertension Guideline Used and Adherence Monitored </c:v>
                </c:pt>
                <c:pt idx="4">
                  <c:v>All Team Members Trained in Importance of BP Goals and Metrics </c:v>
                </c:pt>
                <c:pt idx="5">
                  <c:v>Hypertension Registry Used to Track Patients </c:v>
                </c:pt>
                <c:pt idx="6">
                  <c:v>BP Addressed  Every Hypertension Patient Every Primary Care or Cardiology Visit </c:v>
                </c:pt>
                <c:pt idx="7">
                  <c:v>Direct Care Staff Trained in Accurate BP Measurement </c:v>
                </c:pt>
              </c:strCache>
            </c:strRef>
          </c:cat>
          <c:val>
            <c:numRef>
              <c:f>Sheet3!$B$4:$B$11</c:f>
              <c:numCache>
                <c:formatCode>General</c:formatCode>
                <c:ptCount val="8"/>
                <c:pt idx="0">
                  <c:v>5</c:v>
                </c:pt>
                <c:pt idx="1">
                  <c:v>8</c:v>
                </c:pt>
                <c:pt idx="2">
                  <c:v>17</c:v>
                </c:pt>
                <c:pt idx="3">
                  <c:v>25</c:v>
                </c:pt>
                <c:pt idx="4">
                  <c:v>27</c:v>
                </c:pt>
                <c:pt idx="5">
                  <c:v>30</c:v>
                </c:pt>
                <c:pt idx="6">
                  <c:v>42</c:v>
                </c:pt>
                <c:pt idx="7">
                  <c:v>43</c:v>
                </c:pt>
              </c:numCache>
            </c:numRef>
          </c:val>
        </c:ser>
        <c:dLbls>
          <c:showLegendKey val="0"/>
          <c:showVal val="0"/>
          <c:showCatName val="0"/>
          <c:showSerName val="0"/>
          <c:showPercent val="0"/>
          <c:showBubbleSize val="0"/>
        </c:dLbls>
        <c:gapWidth val="53"/>
        <c:overlap val="87"/>
        <c:axId val="124365440"/>
        <c:axId val="124379520"/>
      </c:barChart>
      <c:catAx>
        <c:axId val="124365440"/>
        <c:scaling>
          <c:orientation val="minMax"/>
        </c:scaling>
        <c:delete val="0"/>
        <c:axPos val="l"/>
        <c:numFmt formatCode="@" sourceLinked="1"/>
        <c:majorTickMark val="out"/>
        <c:minorTickMark val="none"/>
        <c:tickLblPos val="nextTo"/>
        <c:txPr>
          <a:bodyPr/>
          <a:lstStyle/>
          <a:p>
            <a:pPr>
              <a:defRPr sz="1200" b="1">
                <a:latin typeface="Arial" pitchFamily="34" charset="0"/>
                <a:cs typeface="Arial" pitchFamily="34" charset="0"/>
              </a:defRPr>
            </a:pPr>
            <a:endParaRPr lang="en-US"/>
          </a:p>
        </c:txPr>
        <c:crossAx val="124379520"/>
        <c:crosses val="autoZero"/>
        <c:auto val="1"/>
        <c:lblAlgn val="ctr"/>
        <c:lblOffset val="100"/>
        <c:noMultiLvlLbl val="0"/>
      </c:catAx>
      <c:valAx>
        <c:axId val="124379520"/>
        <c:scaling>
          <c:orientation val="minMax"/>
        </c:scaling>
        <c:delete val="1"/>
        <c:axPos val="b"/>
        <c:numFmt formatCode="General" sourceLinked="1"/>
        <c:majorTickMark val="out"/>
        <c:minorTickMark val="none"/>
        <c:tickLblPos val="nextTo"/>
        <c:crossAx val="124365440"/>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dPt>
            <c:idx val="0"/>
            <c:invertIfNegative val="0"/>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invertIfNegative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dLbl>
              <c:idx val="0"/>
              <c:layout>
                <c:manualLayout>
                  <c:x val="1.5432098765432098E-3"/>
                  <c:y val="0.11224130643577952"/>
                </c:manualLayout>
              </c:layout>
              <c:showLegendKey val="0"/>
              <c:showVal val="1"/>
              <c:showCatName val="0"/>
              <c:showSerName val="0"/>
              <c:showPercent val="0"/>
              <c:showBubbleSize val="0"/>
            </c:dLbl>
            <c:dLbl>
              <c:idx val="1"/>
              <c:layout>
                <c:manualLayout>
                  <c:x val="1.5432098765432098E-3"/>
                  <c:y val="0.11504733909667401"/>
                </c:manualLayout>
              </c:layout>
              <c:showLegendKey val="0"/>
              <c:showVal val="1"/>
              <c:showCatName val="0"/>
              <c:showSerName val="0"/>
              <c:showPercent val="0"/>
              <c:showBubbleSize val="0"/>
            </c:dLbl>
            <c:txPr>
              <a:bodyPr/>
              <a:lstStyle/>
              <a:p>
                <a:pPr>
                  <a:defRPr sz="2000" b="1">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'perf goals'!$A$3:$A$4</c:f>
              <c:strCache>
                <c:ptCount val="2"/>
                <c:pt idx="0">
                  <c:v>Yes</c:v>
                </c:pt>
                <c:pt idx="1">
                  <c:v>No</c:v>
                </c:pt>
              </c:strCache>
            </c:strRef>
          </c:cat>
          <c:val>
            <c:numRef>
              <c:f>'perf goals'!$B$3:$B$4</c:f>
              <c:numCache>
                <c:formatCode>General</c:formatCode>
                <c:ptCount val="2"/>
                <c:pt idx="0">
                  <c:v>43</c:v>
                </c:pt>
                <c:pt idx="1">
                  <c:v>50</c:v>
                </c:pt>
              </c:numCache>
            </c:numRef>
          </c:val>
        </c:ser>
        <c:dLbls>
          <c:showLegendKey val="0"/>
          <c:showVal val="0"/>
          <c:showCatName val="0"/>
          <c:showSerName val="0"/>
          <c:showPercent val="0"/>
          <c:showBubbleSize val="0"/>
        </c:dLbls>
        <c:gapWidth val="150"/>
        <c:axId val="118625408"/>
        <c:axId val="118626944"/>
      </c:barChart>
      <c:catAx>
        <c:axId val="118625408"/>
        <c:scaling>
          <c:orientation val="minMax"/>
        </c:scaling>
        <c:delete val="0"/>
        <c:axPos val="b"/>
        <c:majorTickMark val="none"/>
        <c:minorTickMark val="none"/>
        <c:tickLblPos val="nextTo"/>
        <c:txPr>
          <a:bodyPr/>
          <a:lstStyle/>
          <a:p>
            <a:pPr>
              <a:defRPr sz="1800" b="1">
                <a:latin typeface="Arial" pitchFamily="34" charset="0"/>
                <a:cs typeface="Arial" pitchFamily="34" charset="0"/>
              </a:defRPr>
            </a:pPr>
            <a:endParaRPr lang="en-US"/>
          </a:p>
        </c:txPr>
        <c:crossAx val="118626944"/>
        <c:crosses val="autoZero"/>
        <c:auto val="1"/>
        <c:lblAlgn val="ctr"/>
        <c:lblOffset val="100"/>
        <c:noMultiLvlLbl val="0"/>
      </c:catAx>
      <c:valAx>
        <c:axId val="118626944"/>
        <c:scaling>
          <c:orientation val="minMax"/>
          <c:max val="60"/>
          <c:min val="0"/>
        </c:scaling>
        <c:delete val="0"/>
        <c:axPos val="l"/>
        <c:numFmt formatCode="General" sourceLinked="1"/>
        <c:majorTickMark val="none"/>
        <c:minorTickMark val="none"/>
        <c:tickLblPos val="nextTo"/>
        <c:crossAx val="118625408"/>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Pt>
            <c:idx val="0"/>
            <c:invertIfNegative val="0"/>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invertIfNegative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dLbl>
              <c:idx val="0"/>
              <c:layout>
                <c:manualLayout>
                  <c:x val="1.5432098765432098E-3"/>
                  <c:y val="0.12065940441846298"/>
                </c:manualLayout>
              </c:layout>
              <c:showLegendKey val="0"/>
              <c:showVal val="1"/>
              <c:showCatName val="0"/>
              <c:showSerName val="0"/>
              <c:showPercent val="0"/>
              <c:showBubbleSize val="0"/>
            </c:dLbl>
            <c:dLbl>
              <c:idx val="1"/>
              <c:layout>
                <c:manualLayout>
                  <c:x val="4.6296296296296294E-3"/>
                  <c:y val="9.5404889522958974E-2"/>
                </c:manualLayout>
              </c:layout>
              <c:showLegendKey val="0"/>
              <c:showVal val="1"/>
              <c:showCatName val="0"/>
              <c:showSerName val="0"/>
              <c:showPercent val="0"/>
              <c:showBubbleSize val="0"/>
            </c:dLbl>
            <c:txPr>
              <a:bodyPr/>
              <a:lstStyle/>
              <a:p>
                <a:pPr>
                  <a:defRPr sz="2000" b="1">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EHR!$A$3:$A$4</c:f>
              <c:strCache>
                <c:ptCount val="2"/>
                <c:pt idx="0">
                  <c:v>Yes</c:v>
                </c:pt>
                <c:pt idx="1">
                  <c:v>No</c:v>
                </c:pt>
              </c:strCache>
            </c:strRef>
          </c:cat>
          <c:val>
            <c:numRef>
              <c:f>EHR!$B$3:$B$4</c:f>
              <c:numCache>
                <c:formatCode>General</c:formatCode>
                <c:ptCount val="2"/>
                <c:pt idx="0">
                  <c:v>79</c:v>
                </c:pt>
                <c:pt idx="1">
                  <c:v>9</c:v>
                </c:pt>
              </c:numCache>
            </c:numRef>
          </c:val>
        </c:ser>
        <c:dLbls>
          <c:showLegendKey val="0"/>
          <c:showVal val="0"/>
          <c:showCatName val="0"/>
          <c:showSerName val="0"/>
          <c:showPercent val="0"/>
          <c:showBubbleSize val="0"/>
        </c:dLbls>
        <c:gapWidth val="150"/>
        <c:axId val="118768000"/>
        <c:axId val="118769536"/>
      </c:barChart>
      <c:catAx>
        <c:axId val="118768000"/>
        <c:scaling>
          <c:orientation val="minMax"/>
        </c:scaling>
        <c:delete val="0"/>
        <c:axPos val="b"/>
        <c:majorTickMark val="out"/>
        <c:minorTickMark val="none"/>
        <c:tickLblPos val="nextTo"/>
        <c:txPr>
          <a:bodyPr/>
          <a:lstStyle/>
          <a:p>
            <a:pPr>
              <a:defRPr sz="1800" b="1">
                <a:latin typeface="Arial" pitchFamily="34" charset="0"/>
                <a:cs typeface="Arial" pitchFamily="34" charset="0"/>
              </a:defRPr>
            </a:pPr>
            <a:endParaRPr lang="en-US"/>
          </a:p>
        </c:txPr>
        <c:crossAx val="118769536"/>
        <c:crosses val="autoZero"/>
        <c:auto val="1"/>
        <c:lblAlgn val="ctr"/>
        <c:lblOffset val="100"/>
        <c:noMultiLvlLbl val="0"/>
      </c:catAx>
      <c:valAx>
        <c:axId val="118769536"/>
        <c:scaling>
          <c:orientation val="minMax"/>
        </c:scaling>
        <c:delete val="0"/>
        <c:axPos val="l"/>
        <c:numFmt formatCode="General" sourceLinked="1"/>
        <c:majorTickMark val="out"/>
        <c:minorTickMark val="none"/>
        <c:tickLblPos val="nextTo"/>
        <c:crossAx val="118768000"/>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Pt>
            <c:idx val="0"/>
            <c:invertIfNegative val="0"/>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invertIfNegative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dLbl>
              <c:idx val="0"/>
              <c:layout>
                <c:manualLayout>
                  <c:x val="1.5432098765432098E-3"/>
                  <c:y val="0.12065940441846298"/>
                </c:manualLayout>
              </c:layout>
              <c:showLegendKey val="0"/>
              <c:showVal val="1"/>
              <c:showCatName val="0"/>
              <c:showSerName val="0"/>
              <c:showPercent val="0"/>
              <c:showBubbleSize val="0"/>
            </c:dLbl>
            <c:dLbl>
              <c:idx val="1"/>
              <c:layout>
                <c:manualLayout>
                  <c:x val="1.5432098765432098E-3"/>
                  <c:y val="0.13188353506204095"/>
                </c:manualLayout>
              </c:layout>
              <c:showLegendKey val="0"/>
              <c:showVal val="1"/>
              <c:showCatName val="0"/>
              <c:showSerName val="0"/>
              <c:showPercent val="0"/>
              <c:showBubbleSize val="0"/>
            </c:dLbl>
            <c:txPr>
              <a:bodyPr/>
              <a:lstStyle/>
              <a:p>
                <a:pPr>
                  <a:defRPr sz="2000" b="1">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measurem!$A$3:$A$4</c:f>
              <c:strCache>
                <c:ptCount val="2"/>
                <c:pt idx="0">
                  <c:v>Yes</c:v>
                </c:pt>
                <c:pt idx="1">
                  <c:v>No</c:v>
                </c:pt>
              </c:strCache>
            </c:strRef>
          </c:cat>
          <c:val>
            <c:numRef>
              <c:f>measurem!$B$3:$B$4</c:f>
              <c:numCache>
                <c:formatCode>General</c:formatCode>
                <c:ptCount val="2"/>
                <c:pt idx="0">
                  <c:v>56</c:v>
                </c:pt>
                <c:pt idx="1">
                  <c:v>32</c:v>
                </c:pt>
              </c:numCache>
            </c:numRef>
          </c:val>
        </c:ser>
        <c:dLbls>
          <c:showLegendKey val="0"/>
          <c:showVal val="0"/>
          <c:showCatName val="0"/>
          <c:showSerName val="0"/>
          <c:showPercent val="0"/>
          <c:showBubbleSize val="0"/>
        </c:dLbls>
        <c:gapWidth val="150"/>
        <c:axId val="118812032"/>
        <c:axId val="118686848"/>
      </c:barChart>
      <c:catAx>
        <c:axId val="118812032"/>
        <c:scaling>
          <c:orientation val="minMax"/>
        </c:scaling>
        <c:delete val="0"/>
        <c:axPos val="b"/>
        <c:majorTickMark val="out"/>
        <c:minorTickMark val="none"/>
        <c:tickLblPos val="nextTo"/>
        <c:txPr>
          <a:bodyPr/>
          <a:lstStyle/>
          <a:p>
            <a:pPr>
              <a:defRPr sz="1800" b="1">
                <a:latin typeface="Arial" pitchFamily="34" charset="0"/>
                <a:cs typeface="Arial" pitchFamily="34" charset="0"/>
              </a:defRPr>
            </a:pPr>
            <a:endParaRPr lang="en-US"/>
          </a:p>
        </c:txPr>
        <c:crossAx val="118686848"/>
        <c:crosses val="autoZero"/>
        <c:auto val="1"/>
        <c:lblAlgn val="ctr"/>
        <c:lblOffset val="100"/>
        <c:noMultiLvlLbl val="0"/>
      </c:catAx>
      <c:valAx>
        <c:axId val="118686848"/>
        <c:scaling>
          <c:orientation val="minMax"/>
        </c:scaling>
        <c:delete val="0"/>
        <c:axPos val="l"/>
        <c:numFmt formatCode="General" sourceLinked="1"/>
        <c:majorTickMark val="out"/>
        <c:minorTickMark val="none"/>
        <c:tickLblPos val="nextTo"/>
        <c:crossAx val="118812032"/>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Pt>
            <c:idx val="0"/>
            <c:invertIfNegative val="0"/>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invertIfNegative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dLbl>
              <c:idx val="0"/>
              <c:layout>
                <c:manualLayout>
                  <c:x val="1.5432098765432098E-3"/>
                  <c:y val="0.13749560038382991"/>
                </c:manualLayout>
              </c:layout>
              <c:showLegendKey val="0"/>
              <c:showVal val="1"/>
              <c:showCatName val="0"/>
              <c:showSerName val="0"/>
              <c:showPercent val="0"/>
              <c:showBubbleSize val="0"/>
            </c:dLbl>
            <c:dLbl>
              <c:idx val="1"/>
              <c:layout>
                <c:manualLayout>
                  <c:x val="1.5432098765432098E-3"/>
                  <c:y val="0.15994386167098582"/>
                </c:manualLayout>
              </c:layout>
              <c:showLegendKey val="0"/>
              <c:showVal val="1"/>
              <c:showCatName val="0"/>
              <c:showSerName val="0"/>
              <c:showPercent val="0"/>
              <c:showBubbleSize val="0"/>
            </c:dLbl>
            <c:txPr>
              <a:bodyPr/>
              <a:lstStyle/>
              <a:p>
                <a:pPr>
                  <a:defRPr sz="2000" b="1">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'ext report'!$A$3:$A$4</c:f>
              <c:strCache>
                <c:ptCount val="2"/>
                <c:pt idx="0">
                  <c:v>Yes</c:v>
                </c:pt>
                <c:pt idx="1">
                  <c:v>No</c:v>
                </c:pt>
              </c:strCache>
            </c:strRef>
          </c:cat>
          <c:val>
            <c:numRef>
              <c:f>'ext report'!$B$3:$B$4</c:f>
              <c:numCache>
                <c:formatCode>General</c:formatCode>
                <c:ptCount val="2"/>
                <c:pt idx="0">
                  <c:v>41</c:v>
                </c:pt>
                <c:pt idx="1">
                  <c:v>47</c:v>
                </c:pt>
              </c:numCache>
            </c:numRef>
          </c:val>
        </c:ser>
        <c:dLbls>
          <c:showLegendKey val="0"/>
          <c:showVal val="0"/>
          <c:showCatName val="0"/>
          <c:showSerName val="0"/>
          <c:showPercent val="0"/>
          <c:showBubbleSize val="0"/>
        </c:dLbls>
        <c:gapWidth val="150"/>
        <c:axId val="118729344"/>
        <c:axId val="118739328"/>
      </c:barChart>
      <c:catAx>
        <c:axId val="118729344"/>
        <c:scaling>
          <c:orientation val="minMax"/>
        </c:scaling>
        <c:delete val="0"/>
        <c:axPos val="b"/>
        <c:majorTickMark val="out"/>
        <c:minorTickMark val="none"/>
        <c:tickLblPos val="nextTo"/>
        <c:txPr>
          <a:bodyPr/>
          <a:lstStyle/>
          <a:p>
            <a:pPr>
              <a:defRPr sz="1600" b="1"/>
            </a:pPr>
            <a:endParaRPr lang="en-US"/>
          </a:p>
        </c:txPr>
        <c:crossAx val="118739328"/>
        <c:crosses val="autoZero"/>
        <c:auto val="1"/>
        <c:lblAlgn val="ctr"/>
        <c:lblOffset val="100"/>
        <c:noMultiLvlLbl val="0"/>
      </c:catAx>
      <c:valAx>
        <c:axId val="118739328"/>
        <c:scaling>
          <c:orientation val="minMax"/>
          <c:max val="50"/>
          <c:min val="0"/>
        </c:scaling>
        <c:delete val="0"/>
        <c:axPos val="l"/>
        <c:numFmt formatCode="General" sourceLinked="1"/>
        <c:majorTickMark val="out"/>
        <c:minorTickMark val="none"/>
        <c:tickLblPos val="nextTo"/>
        <c:crossAx val="118729344"/>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Pt>
            <c:idx val="0"/>
            <c:invertIfNegative val="0"/>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invertIfNegative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dLbl>
              <c:idx val="0"/>
              <c:layout>
                <c:manualLayout>
                  <c:x val="1.5432098765432098E-3"/>
                  <c:y val="0.13468956772293542"/>
                </c:manualLayout>
              </c:layout>
              <c:showLegendKey val="0"/>
              <c:showVal val="1"/>
              <c:showCatName val="0"/>
              <c:showSerName val="0"/>
              <c:showPercent val="0"/>
              <c:showBubbleSize val="0"/>
            </c:dLbl>
            <c:dLbl>
              <c:idx val="1"/>
              <c:layout>
                <c:manualLayout>
                  <c:x val="1.5432098765432098E-3"/>
                  <c:y val="0.10662924111399055"/>
                </c:manualLayout>
              </c:layout>
              <c:showLegendKey val="0"/>
              <c:showVal val="1"/>
              <c:showCatName val="0"/>
              <c:showSerName val="0"/>
              <c:showPercent val="0"/>
              <c:showBubbleSize val="0"/>
            </c:dLbl>
            <c:txPr>
              <a:bodyPr/>
              <a:lstStyle/>
              <a:p>
                <a:pPr>
                  <a:defRPr sz="2000" b="1">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'clin repos'!$A$3:$A$4</c:f>
              <c:strCache>
                <c:ptCount val="2"/>
                <c:pt idx="0">
                  <c:v>Yes</c:v>
                </c:pt>
                <c:pt idx="1">
                  <c:v>No</c:v>
                </c:pt>
              </c:strCache>
            </c:strRef>
          </c:cat>
          <c:val>
            <c:numRef>
              <c:f>'clin repos'!$B$3:$B$4</c:f>
              <c:numCache>
                <c:formatCode>General</c:formatCode>
                <c:ptCount val="2"/>
                <c:pt idx="0">
                  <c:v>73</c:v>
                </c:pt>
                <c:pt idx="1">
                  <c:v>15</c:v>
                </c:pt>
              </c:numCache>
            </c:numRef>
          </c:val>
        </c:ser>
        <c:dLbls>
          <c:showLegendKey val="0"/>
          <c:showVal val="0"/>
          <c:showCatName val="0"/>
          <c:showSerName val="0"/>
          <c:showPercent val="0"/>
          <c:showBubbleSize val="0"/>
        </c:dLbls>
        <c:gapWidth val="150"/>
        <c:axId val="118843264"/>
        <c:axId val="118844800"/>
      </c:barChart>
      <c:catAx>
        <c:axId val="118843264"/>
        <c:scaling>
          <c:orientation val="minMax"/>
        </c:scaling>
        <c:delete val="0"/>
        <c:axPos val="b"/>
        <c:majorTickMark val="out"/>
        <c:minorTickMark val="none"/>
        <c:tickLblPos val="nextTo"/>
        <c:txPr>
          <a:bodyPr/>
          <a:lstStyle/>
          <a:p>
            <a:pPr>
              <a:defRPr sz="1800" b="1">
                <a:latin typeface="Arial" pitchFamily="34" charset="0"/>
                <a:cs typeface="Arial" pitchFamily="34" charset="0"/>
              </a:defRPr>
            </a:pPr>
            <a:endParaRPr lang="en-US"/>
          </a:p>
        </c:txPr>
        <c:crossAx val="118844800"/>
        <c:crosses val="autoZero"/>
        <c:auto val="1"/>
        <c:lblAlgn val="ctr"/>
        <c:lblOffset val="100"/>
        <c:noMultiLvlLbl val="0"/>
      </c:catAx>
      <c:valAx>
        <c:axId val="118844800"/>
        <c:scaling>
          <c:orientation val="minMax"/>
        </c:scaling>
        <c:delete val="0"/>
        <c:axPos val="l"/>
        <c:numFmt formatCode="General" sourceLinked="1"/>
        <c:majorTickMark val="out"/>
        <c:minorTickMark val="none"/>
        <c:tickLblPos val="nextTo"/>
        <c:crossAx val="118843264"/>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70932"/>
          </a:xfrm>
          <a:prstGeom prst="rect">
            <a:avLst/>
          </a:prstGeom>
        </p:spPr>
        <p:txBody>
          <a:bodyPr vert="horz" lIns="91428" tIns="45714" rIns="91428" bIns="45714" rtlCol="0"/>
          <a:lstStyle>
            <a:lvl1pPr algn="l">
              <a:defRPr sz="1200"/>
            </a:lvl1pPr>
          </a:lstStyle>
          <a:p>
            <a:endParaRPr lang="en-US" dirty="0"/>
          </a:p>
        </p:txBody>
      </p:sp>
      <p:sp>
        <p:nvSpPr>
          <p:cNvPr id="3" name="Date Placeholder 2"/>
          <p:cNvSpPr>
            <a:spLocks noGrp="1"/>
          </p:cNvSpPr>
          <p:nvPr>
            <p:ph type="dt" sz="quarter" idx="1"/>
          </p:nvPr>
        </p:nvSpPr>
        <p:spPr>
          <a:xfrm>
            <a:off x="3884614" y="0"/>
            <a:ext cx="2971800" cy="470932"/>
          </a:xfrm>
          <a:prstGeom prst="rect">
            <a:avLst/>
          </a:prstGeom>
        </p:spPr>
        <p:txBody>
          <a:bodyPr vert="horz" lIns="91428" tIns="45714" rIns="91428" bIns="45714" rtlCol="0"/>
          <a:lstStyle>
            <a:lvl1pPr algn="r">
              <a:defRPr sz="1200"/>
            </a:lvl1pPr>
          </a:lstStyle>
          <a:p>
            <a:fld id="{5B8ADC59-3186-466B-9DC6-5865C711817B}" type="datetimeFigureOut">
              <a:rPr lang="en-US" smtClean="0"/>
              <a:t>12/18/2012</a:t>
            </a:fld>
            <a:endParaRPr lang="en-US" dirty="0"/>
          </a:p>
        </p:txBody>
      </p:sp>
      <p:sp>
        <p:nvSpPr>
          <p:cNvPr id="4" name="Footer Placeholder 3"/>
          <p:cNvSpPr>
            <a:spLocks noGrp="1"/>
          </p:cNvSpPr>
          <p:nvPr>
            <p:ph type="ftr" sz="quarter" idx="2"/>
          </p:nvPr>
        </p:nvSpPr>
        <p:spPr>
          <a:xfrm>
            <a:off x="1" y="8946071"/>
            <a:ext cx="2971800" cy="470932"/>
          </a:xfrm>
          <a:prstGeom prst="rect">
            <a:avLst/>
          </a:prstGeom>
        </p:spPr>
        <p:txBody>
          <a:bodyPr vert="horz" lIns="91428" tIns="45714" rIns="91428" bIns="457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4" y="8946071"/>
            <a:ext cx="2971800" cy="470932"/>
          </a:xfrm>
          <a:prstGeom prst="rect">
            <a:avLst/>
          </a:prstGeom>
        </p:spPr>
        <p:txBody>
          <a:bodyPr vert="horz" lIns="91428" tIns="45714" rIns="91428" bIns="45714" rtlCol="0" anchor="b"/>
          <a:lstStyle>
            <a:lvl1pPr algn="r">
              <a:defRPr sz="1200"/>
            </a:lvl1pPr>
          </a:lstStyle>
          <a:p>
            <a:fld id="{B8ECF8FB-0557-4EBA-A959-958AC2DA2398}" type="slidenum">
              <a:rPr lang="en-US" smtClean="0"/>
              <a:t>‹#›</a:t>
            </a:fld>
            <a:endParaRPr lang="en-US" dirty="0"/>
          </a:p>
        </p:txBody>
      </p:sp>
    </p:spTree>
    <p:extLst>
      <p:ext uri="{BB962C8B-B14F-4D97-AF65-F5344CB8AC3E}">
        <p14:creationId xmlns:p14="http://schemas.microsoft.com/office/powerpoint/2010/main" val="3287535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70932"/>
          </a:xfrm>
          <a:prstGeom prst="rect">
            <a:avLst/>
          </a:prstGeom>
        </p:spPr>
        <p:txBody>
          <a:bodyPr vert="horz" lIns="91428" tIns="45714" rIns="91428" bIns="45714" rtlCol="0"/>
          <a:lstStyle>
            <a:lvl1pPr algn="l">
              <a:defRPr sz="1200"/>
            </a:lvl1pPr>
          </a:lstStyle>
          <a:p>
            <a:endParaRPr lang="en-US" dirty="0"/>
          </a:p>
        </p:txBody>
      </p:sp>
      <p:sp>
        <p:nvSpPr>
          <p:cNvPr id="3" name="Date Placeholder 2"/>
          <p:cNvSpPr>
            <a:spLocks noGrp="1"/>
          </p:cNvSpPr>
          <p:nvPr>
            <p:ph type="dt" idx="1"/>
          </p:nvPr>
        </p:nvSpPr>
        <p:spPr>
          <a:xfrm>
            <a:off x="3884614" y="0"/>
            <a:ext cx="2971800" cy="470932"/>
          </a:xfrm>
          <a:prstGeom prst="rect">
            <a:avLst/>
          </a:prstGeom>
        </p:spPr>
        <p:txBody>
          <a:bodyPr vert="horz" lIns="91428" tIns="45714" rIns="91428" bIns="45714" rtlCol="0"/>
          <a:lstStyle>
            <a:lvl1pPr algn="r">
              <a:defRPr sz="1200"/>
            </a:lvl1pPr>
          </a:lstStyle>
          <a:p>
            <a:fld id="{96E0A9ED-EB5F-4635-B847-AE72F38C20CC}" type="datetimeFigureOut">
              <a:rPr lang="en-US" smtClean="0"/>
              <a:t>12/18/2012</a:t>
            </a:fld>
            <a:endParaRPr lang="en-US" dirty="0"/>
          </a:p>
        </p:txBody>
      </p:sp>
      <p:sp>
        <p:nvSpPr>
          <p:cNvPr id="4" name="Slide Image Placeholder 3"/>
          <p:cNvSpPr>
            <a:spLocks noGrp="1" noRot="1" noChangeAspect="1"/>
          </p:cNvSpPr>
          <p:nvPr>
            <p:ph type="sldImg" idx="2"/>
          </p:nvPr>
        </p:nvSpPr>
        <p:spPr>
          <a:xfrm>
            <a:off x="1074738" y="706438"/>
            <a:ext cx="4708525" cy="3532187"/>
          </a:xfrm>
          <a:prstGeom prst="rect">
            <a:avLst/>
          </a:prstGeom>
          <a:noFill/>
          <a:ln w="12700">
            <a:solidFill>
              <a:prstClr val="black"/>
            </a:solidFill>
          </a:ln>
        </p:spPr>
        <p:txBody>
          <a:bodyPr vert="horz" lIns="91428" tIns="45714" rIns="91428" bIns="45714" rtlCol="0" anchor="ctr"/>
          <a:lstStyle/>
          <a:p>
            <a:endParaRPr lang="en-US" dirty="0"/>
          </a:p>
        </p:txBody>
      </p:sp>
      <p:sp>
        <p:nvSpPr>
          <p:cNvPr id="5" name="Notes Placeholder 4"/>
          <p:cNvSpPr>
            <a:spLocks noGrp="1"/>
          </p:cNvSpPr>
          <p:nvPr>
            <p:ph type="body" sz="quarter" idx="3"/>
          </p:nvPr>
        </p:nvSpPr>
        <p:spPr>
          <a:xfrm>
            <a:off x="685800" y="4473853"/>
            <a:ext cx="5486400" cy="4238387"/>
          </a:xfrm>
          <a:prstGeom prst="rect">
            <a:avLst/>
          </a:prstGeom>
        </p:spPr>
        <p:txBody>
          <a:bodyPr vert="horz" lIns="91428" tIns="45714" rIns="91428" bIns="457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946071"/>
            <a:ext cx="2971800" cy="470932"/>
          </a:xfrm>
          <a:prstGeom prst="rect">
            <a:avLst/>
          </a:prstGeom>
        </p:spPr>
        <p:txBody>
          <a:bodyPr vert="horz" lIns="91428" tIns="45714" rIns="91428" bIns="457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946071"/>
            <a:ext cx="2971800" cy="470932"/>
          </a:xfrm>
          <a:prstGeom prst="rect">
            <a:avLst/>
          </a:prstGeom>
        </p:spPr>
        <p:txBody>
          <a:bodyPr vert="horz" lIns="91428" tIns="45714" rIns="91428" bIns="45714" rtlCol="0" anchor="b"/>
          <a:lstStyle>
            <a:lvl1pPr algn="r">
              <a:defRPr sz="1200"/>
            </a:lvl1pPr>
          </a:lstStyle>
          <a:p>
            <a:fld id="{C9AE74A8-4AF1-41CD-A6AE-75D77C9C7563}" type="slidenum">
              <a:rPr lang="en-US" smtClean="0"/>
              <a:t>‹#›</a:t>
            </a:fld>
            <a:endParaRPr lang="en-US" dirty="0"/>
          </a:p>
        </p:txBody>
      </p:sp>
    </p:spTree>
    <p:extLst>
      <p:ext uri="{BB962C8B-B14F-4D97-AF65-F5344CB8AC3E}">
        <p14:creationId xmlns:p14="http://schemas.microsoft.com/office/powerpoint/2010/main" val="973637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E74A8-4AF1-41CD-A6AE-75D77C9C7563}" type="slidenum">
              <a:rPr lang="en-US" smtClean="0"/>
              <a:t>0</a:t>
            </a:fld>
            <a:endParaRPr lang="en-US" dirty="0"/>
          </a:p>
        </p:txBody>
      </p:sp>
    </p:spTree>
    <p:extLst>
      <p:ext uri="{BB962C8B-B14F-4D97-AF65-F5344CB8AC3E}">
        <p14:creationId xmlns:p14="http://schemas.microsoft.com/office/powerpoint/2010/main" val="2906574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E74A8-4AF1-41CD-A6AE-75D77C9C7563}" type="slidenum">
              <a:rPr lang="en-US" smtClean="0"/>
              <a:t>20</a:t>
            </a:fld>
            <a:endParaRPr lang="en-US" dirty="0"/>
          </a:p>
        </p:txBody>
      </p:sp>
    </p:spTree>
    <p:extLst>
      <p:ext uri="{BB962C8B-B14F-4D97-AF65-F5344CB8AC3E}">
        <p14:creationId xmlns:p14="http://schemas.microsoft.com/office/powerpoint/2010/main" val="1453052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Ok I would recommend the previous slide to tell what AMGF gives you and then this slide to show what you have to do and then reiterate the benefits at some point. Photo is not good quality unfortunately. Do you have any other real photos or can you take some?</a:t>
            </a:r>
          </a:p>
          <a:p>
            <a:endParaRPr lang="en-US" dirty="0" smtClean="0"/>
          </a:p>
          <a:p>
            <a:r>
              <a:rPr lang="en-US" dirty="0" smtClean="0"/>
              <a:t>Too busy, too much text</a:t>
            </a:r>
          </a:p>
          <a:p>
            <a:r>
              <a:rPr lang="en-US" dirty="0" smtClean="0"/>
              <a:t>Photos mis-shapen</a:t>
            </a:r>
          </a:p>
          <a:p>
            <a:r>
              <a:rPr lang="en-US" dirty="0" smtClean="0"/>
              <a:t>Break it up </a:t>
            </a:r>
          </a:p>
          <a:p>
            <a:pPr>
              <a:spcBef>
                <a:spcPct val="0"/>
              </a:spcBef>
            </a:pPr>
            <a:r>
              <a:rPr lang="en-US" dirty="0" smtClean="0">
                <a:solidFill>
                  <a:srgbClr val="0070C0"/>
                </a:solidFill>
              </a:rPr>
              <a:t>Medical groups will be challenged to adopt one or more evidence-based care processes that lead to </a:t>
            </a:r>
          </a:p>
          <a:p>
            <a:pPr>
              <a:spcBef>
                <a:spcPct val="0"/>
              </a:spcBef>
            </a:pPr>
            <a:r>
              <a:rPr lang="en-US" dirty="0" smtClean="0">
                <a:solidFill>
                  <a:srgbClr val="0070C0"/>
                </a:solidFill>
              </a:rPr>
              <a:t>measureable improvements in blood pressure control. To support medical groups in this effort, AMGF will offer a provider toolkit with best practice tips, examples and expert videos; host webinars and other </a:t>
            </a:r>
          </a:p>
          <a:p>
            <a:pPr>
              <a:spcBef>
                <a:spcPct val="0"/>
              </a:spcBef>
            </a:pPr>
            <a:r>
              <a:rPr lang="en-US" dirty="0" smtClean="0">
                <a:solidFill>
                  <a:srgbClr val="0070C0"/>
                </a:solidFill>
              </a:rPr>
              <a:t>educational and collaborative opportunities; provide tools to promote involvement with the campaign; access to Anceta (benchmarking and evaluation data); and opportunities for national recognition. </a:t>
            </a:r>
          </a:p>
          <a:p>
            <a:endParaRPr lang="en-US" dirty="0" smtClean="0"/>
          </a:p>
        </p:txBody>
      </p:sp>
      <p:sp>
        <p:nvSpPr>
          <p:cNvPr id="4" name="Slide Number Placeholder 3"/>
          <p:cNvSpPr>
            <a:spLocks noGrp="1"/>
          </p:cNvSpPr>
          <p:nvPr>
            <p:ph type="sldNum" sz="quarter" idx="5"/>
          </p:nvPr>
        </p:nvSpPr>
        <p:spPr/>
        <p:txBody>
          <a:bodyPr/>
          <a:lstStyle/>
          <a:p>
            <a:pPr>
              <a:defRPr/>
            </a:pPr>
            <a:fld id="{FB3F4782-9C6F-4FC6-B471-EBA2BD5569FB}" type="slidenum">
              <a:rPr lang="en-US" smtClean="0"/>
              <a:pPr>
                <a:defRPr/>
              </a:pPr>
              <a:t>21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Or?</a:t>
            </a:r>
          </a:p>
        </p:txBody>
      </p:sp>
      <p:sp>
        <p:nvSpPr>
          <p:cNvPr id="4" name="Slide Number Placeholder 3"/>
          <p:cNvSpPr>
            <a:spLocks noGrp="1"/>
          </p:cNvSpPr>
          <p:nvPr>
            <p:ph type="sldNum" sz="quarter" idx="5"/>
          </p:nvPr>
        </p:nvSpPr>
        <p:spPr/>
        <p:txBody>
          <a:bodyPr/>
          <a:lstStyle/>
          <a:p>
            <a:pPr>
              <a:defRPr/>
            </a:pPr>
            <a:fld id="{FB3F4782-9C6F-4FC6-B471-EBA2BD5569FB}" type="slidenum">
              <a:rPr lang="en-US" smtClean="0"/>
              <a:pPr>
                <a:defRPr/>
              </a:pPr>
              <a:t>22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Or?</a:t>
            </a:r>
          </a:p>
        </p:txBody>
      </p:sp>
      <p:sp>
        <p:nvSpPr>
          <p:cNvPr id="4" name="Slide Number Placeholder 3"/>
          <p:cNvSpPr>
            <a:spLocks noGrp="1"/>
          </p:cNvSpPr>
          <p:nvPr>
            <p:ph type="sldNum" sz="quarter" idx="5"/>
          </p:nvPr>
        </p:nvSpPr>
        <p:spPr/>
        <p:txBody>
          <a:bodyPr/>
          <a:lstStyle/>
          <a:p>
            <a:pPr>
              <a:defRPr/>
            </a:pPr>
            <a:fld id="{FB3F4782-9C6F-4FC6-B471-EBA2BD5569FB}" type="slidenum">
              <a:rPr lang="en-US" smtClean="0"/>
              <a:pPr>
                <a:defRPr/>
              </a:pPr>
              <a:t>23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Social media should</a:t>
            </a:r>
            <a:r>
              <a:rPr lang="en-US" baseline="0" dirty="0" smtClean="0"/>
              <a:t> be part of this not just TV microphones</a:t>
            </a:r>
          </a:p>
          <a:p>
            <a:r>
              <a:rPr lang="en-US" baseline="0" dirty="0" smtClean="0"/>
              <a:t>This is kind of how it could look – can’t get the line out.</a:t>
            </a:r>
            <a:endParaRPr lang="en-US" dirty="0" smtClean="0"/>
          </a:p>
        </p:txBody>
      </p:sp>
      <p:sp>
        <p:nvSpPr>
          <p:cNvPr id="4" name="Slide Number Placeholder 3"/>
          <p:cNvSpPr>
            <a:spLocks noGrp="1"/>
          </p:cNvSpPr>
          <p:nvPr>
            <p:ph type="sldNum" sz="quarter" idx="5"/>
          </p:nvPr>
        </p:nvSpPr>
        <p:spPr/>
        <p:txBody>
          <a:bodyPr/>
          <a:lstStyle/>
          <a:p>
            <a:pPr>
              <a:defRPr/>
            </a:pPr>
            <a:fld id="{FB3F4782-9C6F-4FC6-B471-EBA2BD5569FB}" type="slidenum">
              <a:rPr lang="en-US" smtClean="0"/>
              <a:pPr>
                <a:defRPr/>
              </a:pPr>
              <a:t>24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E74A8-4AF1-41CD-A6AE-75D77C9C7563}" type="slidenum">
              <a:rPr lang="en-US" smtClean="0"/>
              <a:t>29</a:t>
            </a:fld>
            <a:endParaRPr lang="en-US" dirty="0"/>
          </a:p>
        </p:txBody>
      </p:sp>
    </p:spTree>
    <p:extLst>
      <p:ext uri="{BB962C8B-B14F-4D97-AF65-F5344CB8AC3E}">
        <p14:creationId xmlns:p14="http://schemas.microsoft.com/office/powerpoint/2010/main" val="1453052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What is the AMGA? Why I should care. How I would benefit – maybe work up to that a bit. Show the good works and benefits? Say who else is a member that might be influential – the, “Oh I need to be part of that group if so and so is in it”</a:t>
            </a:r>
          </a:p>
          <a:p>
            <a:r>
              <a:rPr lang="en-US" dirty="0" smtClean="0"/>
              <a:t>Maybe the AMGA’s purpose?</a:t>
            </a:r>
          </a:p>
          <a:p>
            <a:r>
              <a:rPr lang="en-US" dirty="0" smtClean="0"/>
              <a:t>Goal?</a:t>
            </a:r>
          </a:p>
          <a:p>
            <a:r>
              <a:rPr lang="en-US" dirty="0" smtClean="0"/>
              <a:t>Desired Results</a:t>
            </a:r>
          </a:p>
          <a:p>
            <a:r>
              <a:rPr lang="en-US" dirty="0" smtClean="0"/>
              <a:t>Why we exist?</a:t>
            </a:r>
          </a:p>
          <a:p>
            <a:r>
              <a:rPr lang="en-US" dirty="0" smtClean="0"/>
              <a:t>Who we serve?</a:t>
            </a:r>
          </a:p>
        </p:txBody>
      </p:sp>
      <p:sp>
        <p:nvSpPr>
          <p:cNvPr id="4" name="Slide Number Placeholder 3"/>
          <p:cNvSpPr>
            <a:spLocks noGrp="1"/>
          </p:cNvSpPr>
          <p:nvPr>
            <p:ph type="sldNum" sz="quarter" idx="5"/>
          </p:nvPr>
        </p:nvSpPr>
        <p:spPr/>
        <p:txBody>
          <a:bodyPr/>
          <a:lstStyle/>
          <a:p>
            <a:pPr>
              <a:defRPr/>
            </a:pPr>
            <a:fld id="{F91A5DB1-B950-4539-9823-AF578E59146B}" type="slidenum">
              <a:rPr lang="en-US" smtClean="0">
                <a:solidFill>
                  <a:prstClr val="black"/>
                </a:solidFill>
              </a:rPr>
              <a:pPr>
                <a:defRPr/>
              </a:pPr>
              <a:t>30</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E74A8-4AF1-41CD-A6AE-75D77C9C7563}" type="slidenum">
              <a:rPr lang="en-US" smtClean="0"/>
              <a:t>33</a:t>
            </a:fld>
            <a:endParaRPr lang="en-US" dirty="0"/>
          </a:p>
        </p:txBody>
      </p:sp>
    </p:spTree>
    <p:extLst>
      <p:ext uri="{BB962C8B-B14F-4D97-AF65-F5344CB8AC3E}">
        <p14:creationId xmlns:p14="http://schemas.microsoft.com/office/powerpoint/2010/main" val="1453052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E74A8-4AF1-41CD-A6AE-75D77C9C7563}" type="slidenum">
              <a:rPr lang="en-US" smtClean="0"/>
              <a:t>34</a:t>
            </a:fld>
            <a:endParaRPr lang="en-US" dirty="0"/>
          </a:p>
        </p:txBody>
      </p:sp>
    </p:spTree>
    <p:extLst>
      <p:ext uri="{BB962C8B-B14F-4D97-AF65-F5344CB8AC3E}">
        <p14:creationId xmlns:p14="http://schemas.microsoft.com/office/powerpoint/2010/main" val="1453052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E74A8-4AF1-41CD-A6AE-75D77C9C7563}" type="slidenum">
              <a:rPr lang="en-US" smtClean="0"/>
              <a:t>35</a:t>
            </a:fld>
            <a:endParaRPr lang="en-US" dirty="0"/>
          </a:p>
        </p:txBody>
      </p:sp>
    </p:spTree>
    <p:extLst>
      <p:ext uri="{BB962C8B-B14F-4D97-AF65-F5344CB8AC3E}">
        <p14:creationId xmlns:p14="http://schemas.microsoft.com/office/powerpoint/2010/main" val="1453052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E74A8-4AF1-41CD-A6AE-75D77C9C7563}" type="slidenum">
              <a:rPr lang="en-US" smtClean="0"/>
              <a:t>1</a:t>
            </a:fld>
            <a:endParaRPr lang="en-US" dirty="0"/>
          </a:p>
        </p:txBody>
      </p:sp>
    </p:spTree>
    <p:extLst>
      <p:ext uri="{BB962C8B-B14F-4D97-AF65-F5344CB8AC3E}">
        <p14:creationId xmlns:p14="http://schemas.microsoft.com/office/powerpoint/2010/main" val="14530521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E74A8-4AF1-41CD-A6AE-75D77C9C7563}" type="slidenum">
              <a:rPr lang="en-US" smtClean="0"/>
              <a:t>36</a:t>
            </a:fld>
            <a:endParaRPr lang="en-US" dirty="0"/>
          </a:p>
        </p:txBody>
      </p:sp>
    </p:spTree>
    <p:extLst>
      <p:ext uri="{BB962C8B-B14F-4D97-AF65-F5344CB8AC3E}">
        <p14:creationId xmlns:p14="http://schemas.microsoft.com/office/powerpoint/2010/main" val="14530521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E74A8-4AF1-41CD-A6AE-75D77C9C7563}" type="slidenum">
              <a:rPr lang="en-US" smtClean="0"/>
              <a:t>37</a:t>
            </a:fld>
            <a:endParaRPr lang="en-US" dirty="0"/>
          </a:p>
        </p:txBody>
      </p:sp>
    </p:spTree>
    <p:extLst>
      <p:ext uri="{BB962C8B-B14F-4D97-AF65-F5344CB8AC3E}">
        <p14:creationId xmlns:p14="http://schemas.microsoft.com/office/powerpoint/2010/main" val="14530521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E74A8-4AF1-41CD-A6AE-75D77C9C7563}" type="slidenum">
              <a:rPr lang="en-US" smtClean="0"/>
              <a:t>38</a:t>
            </a:fld>
            <a:endParaRPr lang="en-US" dirty="0"/>
          </a:p>
        </p:txBody>
      </p:sp>
    </p:spTree>
    <p:extLst>
      <p:ext uri="{BB962C8B-B14F-4D97-AF65-F5344CB8AC3E}">
        <p14:creationId xmlns:p14="http://schemas.microsoft.com/office/powerpoint/2010/main" val="14530521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E74A8-4AF1-41CD-A6AE-75D77C9C7563}" type="slidenum">
              <a:rPr lang="en-US" smtClean="0"/>
              <a:t>39</a:t>
            </a:fld>
            <a:endParaRPr lang="en-US" dirty="0"/>
          </a:p>
        </p:txBody>
      </p:sp>
    </p:spTree>
    <p:extLst>
      <p:ext uri="{BB962C8B-B14F-4D97-AF65-F5344CB8AC3E}">
        <p14:creationId xmlns:p14="http://schemas.microsoft.com/office/powerpoint/2010/main" val="14530521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E74A8-4AF1-41CD-A6AE-75D77C9C7563}" type="slidenum">
              <a:rPr lang="en-US" smtClean="0"/>
              <a:t>40</a:t>
            </a:fld>
            <a:endParaRPr lang="en-US" dirty="0"/>
          </a:p>
        </p:txBody>
      </p:sp>
    </p:spTree>
    <p:extLst>
      <p:ext uri="{BB962C8B-B14F-4D97-AF65-F5344CB8AC3E}">
        <p14:creationId xmlns:p14="http://schemas.microsoft.com/office/powerpoint/2010/main" val="14530521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E74A8-4AF1-41CD-A6AE-75D77C9C7563}" type="slidenum">
              <a:rPr lang="en-US" smtClean="0"/>
              <a:t>41</a:t>
            </a:fld>
            <a:endParaRPr lang="en-US" dirty="0"/>
          </a:p>
        </p:txBody>
      </p:sp>
    </p:spTree>
    <p:extLst>
      <p:ext uri="{BB962C8B-B14F-4D97-AF65-F5344CB8AC3E}">
        <p14:creationId xmlns:p14="http://schemas.microsoft.com/office/powerpoint/2010/main" val="14530521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E74A8-4AF1-41CD-A6AE-75D77C9C7563}" type="slidenum">
              <a:rPr lang="en-US" smtClean="0"/>
              <a:t>42</a:t>
            </a:fld>
            <a:endParaRPr lang="en-US" dirty="0"/>
          </a:p>
        </p:txBody>
      </p:sp>
    </p:spTree>
    <p:extLst>
      <p:ext uri="{BB962C8B-B14F-4D97-AF65-F5344CB8AC3E}">
        <p14:creationId xmlns:p14="http://schemas.microsoft.com/office/powerpoint/2010/main" val="14530521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E74A8-4AF1-41CD-A6AE-75D77C9C7563}" type="slidenum">
              <a:rPr lang="en-US" smtClean="0"/>
              <a:t>43</a:t>
            </a:fld>
            <a:endParaRPr lang="en-US" dirty="0"/>
          </a:p>
        </p:txBody>
      </p:sp>
    </p:spTree>
    <p:extLst>
      <p:ext uri="{BB962C8B-B14F-4D97-AF65-F5344CB8AC3E}">
        <p14:creationId xmlns:p14="http://schemas.microsoft.com/office/powerpoint/2010/main" val="14530521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E74A8-4AF1-41CD-A6AE-75D77C9C7563}" type="slidenum">
              <a:rPr lang="en-US" smtClean="0"/>
              <a:t>45</a:t>
            </a:fld>
            <a:endParaRPr lang="en-US" dirty="0"/>
          </a:p>
        </p:txBody>
      </p:sp>
    </p:spTree>
    <p:extLst>
      <p:ext uri="{BB962C8B-B14F-4D97-AF65-F5344CB8AC3E}">
        <p14:creationId xmlns:p14="http://schemas.microsoft.com/office/powerpoint/2010/main" val="1453052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E74A8-4AF1-41CD-A6AE-75D77C9C7563}" type="slidenum">
              <a:rPr lang="en-US" smtClean="0"/>
              <a:t>2</a:t>
            </a:fld>
            <a:endParaRPr lang="en-US" dirty="0"/>
          </a:p>
        </p:txBody>
      </p:sp>
    </p:spTree>
    <p:extLst>
      <p:ext uri="{BB962C8B-B14F-4D97-AF65-F5344CB8AC3E}">
        <p14:creationId xmlns:p14="http://schemas.microsoft.com/office/powerpoint/2010/main" val="1453052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E74A8-4AF1-41CD-A6AE-75D77C9C7563}" type="slidenum">
              <a:rPr lang="en-US" smtClean="0"/>
              <a:t>3</a:t>
            </a:fld>
            <a:endParaRPr lang="en-US" dirty="0"/>
          </a:p>
        </p:txBody>
      </p:sp>
    </p:spTree>
    <p:extLst>
      <p:ext uri="{BB962C8B-B14F-4D97-AF65-F5344CB8AC3E}">
        <p14:creationId xmlns:p14="http://schemas.microsoft.com/office/powerpoint/2010/main" val="1453052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E74A8-4AF1-41CD-A6AE-75D77C9C7563}" type="slidenum">
              <a:rPr lang="en-US" smtClean="0"/>
              <a:t>4</a:t>
            </a:fld>
            <a:endParaRPr lang="en-US" dirty="0"/>
          </a:p>
        </p:txBody>
      </p:sp>
    </p:spTree>
    <p:extLst>
      <p:ext uri="{BB962C8B-B14F-4D97-AF65-F5344CB8AC3E}">
        <p14:creationId xmlns:p14="http://schemas.microsoft.com/office/powerpoint/2010/main" val="1453052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Ok I would recommend the previous slide to tell what AMGF gives you and then this slide to show what you have to do and then reiterate the benefits at some point. Photo is not good quality unfortunately. Do you have any other real photos or can you take some?</a:t>
            </a:r>
          </a:p>
          <a:p>
            <a:endParaRPr lang="en-US" dirty="0" smtClean="0"/>
          </a:p>
          <a:p>
            <a:r>
              <a:rPr lang="en-US" dirty="0" smtClean="0"/>
              <a:t>Too busy, too much text</a:t>
            </a:r>
          </a:p>
          <a:p>
            <a:r>
              <a:rPr lang="en-US" dirty="0" smtClean="0"/>
              <a:t>Photos mis-shapen</a:t>
            </a:r>
          </a:p>
          <a:p>
            <a:r>
              <a:rPr lang="en-US" dirty="0" smtClean="0"/>
              <a:t>Break it up </a:t>
            </a:r>
          </a:p>
          <a:p>
            <a:pPr>
              <a:spcBef>
                <a:spcPct val="0"/>
              </a:spcBef>
            </a:pPr>
            <a:r>
              <a:rPr lang="en-US" dirty="0" smtClean="0">
                <a:solidFill>
                  <a:srgbClr val="0070C0"/>
                </a:solidFill>
              </a:rPr>
              <a:t>Medical groups will be challenged to adopt one or more evidence-based care processes that lead to </a:t>
            </a:r>
          </a:p>
          <a:p>
            <a:pPr>
              <a:spcBef>
                <a:spcPct val="0"/>
              </a:spcBef>
            </a:pPr>
            <a:r>
              <a:rPr lang="en-US" dirty="0" smtClean="0">
                <a:solidFill>
                  <a:srgbClr val="0070C0"/>
                </a:solidFill>
              </a:rPr>
              <a:t>measureable improvements in blood pressure control. To support medical groups in this effort, AMGF will offer a provider toolkit with best practice tips, examples and expert videos; host webinars and other </a:t>
            </a:r>
          </a:p>
          <a:p>
            <a:pPr>
              <a:spcBef>
                <a:spcPct val="0"/>
              </a:spcBef>
            </a:pPr>
            <a:r>
              <a:rPr lang="en-US" dirty="0" smtClean="0">
                <a:solidFill>
                  <a:srgbClr val="0070C0"/>
                </a:solidFill>
              </a:rPr>
              <a:t>educational and collaborative opportunities; provide tools to promote involvement with the campaign; access to Anceta (benchmarking and evaluation data); and opportunities for national recognition. </a:t>
            </a:r>
          </a:p>
          <a:p>
            <a:endParaRPr lang="en-US" dirty="0" smtClean="0"/>
          </a:p>
        </p:txBody>
      </p:sp>
      <p:sp>
        <p:nvSpPr>
          <p:cNvPr id="4" name="Slide Number Placeholder 3"/>
          <p:cNvSpPr>
            <a:spLocks noGrp="1"/>
          </p:cNvSpPr>
          <p:nvPr>
            <p:ph type="sldNum" sz="quarter" idx="5"/>
          </p:nvPr>
        </p:nvSpPr>
        <p:spPr/>
        <p:txBody>
          <a:bodyPr/>
          <a:lstStyle/>
          <a:p>
            <a:pPr>
              <a:defRPr/>
            </a:pPr>
            <a:fld id="{FB3F4782-9C6F-4FC6-B471-EBA2BD5569FB}" type="slidenum">
              <a:rPr lang="en-US" smtClean="0"/>
              <a:pPr>
                <a:defRPr/>
              </a:pPr>
              <a:t>5</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This could work if you bring it in a piece at a time see this in Slide Show mode</a:t>
            </a:r>
          </a:p>
          <a:p>
            <a:r>
              <a:rPr lang="en-US" dirty="0" smtClean="0"/>
              <a:t>Colors should keep with primary tones used</a:t>
            </a:r>
          </a:p>
          <a:p>
            <a:r>
              <a:rPr lang="en-US" dirty="0" smtClean="0"/>
              <a:t>Un capitalize as I did in green boxes and bold</a:t>
            </a:r>
          </a:p>
          <a:p>
            <a:r>
              <a:rPr lang="en-US" dirty="0" smtClean="0"/>
              <a:t>Bring in each section at a time. Maybe break over slides take out Planks titles. You can sy them.</a:t>
            </a:r>
          </a:p>
          <a:p>
            <a:r>
              <a:rPr lang="en-US" dirty="0" smtClean="0"/>
              <a:t>Bigger</a:t>
            </a:r>
          </a:p>
        </p:txBody>
      </p:sp>
      <p:sp>
        <p:nvSpPr>
          <p:cNvPr id="4" name="Slide Number Placeholder 3"/>
          <p:cNvSpPr>
            <a:spLocks noGrp="1"/>
          </p:cNvSpPr>
          <p:nvPr>
            <p:ph type="sldNum" sz="quarter" idx="5"/>
          </p:nvPr>
        </p:nvSpPr>
        <p:spPr/>
        <p:txBody>
          <a:bodyPr/>
          <a:lstStyle/>
          <a:p>
            <a:pPr>
              <a:defRPr/>
            </a:pPr>
            <a:fld id="{E7B35056-6A94-4EE5-AC89-15CA003F722C}" type="slidenum">
              <a:rPr lang="en-US" smtClean="0">
                <a:solidFill>
                  <a:prstClr val="black"/>
                </a:solidFill>
              </a:rPr>
              <a:pPr>
                <a:defRPr/>
              </a:pPr>
              <a:t>6</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E74A8-4AF1-41CD-A6AE-75D77C9C7563}" type="slidenum">
              <a:rPr lang="en-US" smtClean="0"/>
              <a:t>7</a:t>
            </a:fld>
            <a:endParaRPr lang="en-US" dirty="0"/>
          </a:p>
        </p:txBody>
      </p:sp>
    </p:spTree>
    <p:extLst>
      <p:ext uri="{BB962C8B-B14F-4D97-AF65-F5344CB8AC3E}">
        <p14:creationId xmlns:p14="http://schemas.microsoft.com/office/powerpoint/2010/main" val="1453052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E74A8-4AF1-41CD-A6AE-75D77C9C7563}" type="slidenum">
              <a:rPr lang="en-US" smtClean="0"/>
              <a:t>16</a:t>
            </a:fld>
            <a:endParaRPr lang="en-US" dirty="0"/>
          </a:p>
        </p:txBody>
      </p:sp>
    </p:spTree>
    <p:extLst>
      <p:ext uri="{BB962C8B-B14F-4D97-AF65-F5344CB8AC3E}">
        <p14:creationId xmlns:p14="http://schemas.microsoft.com/office/powerpoint/2010/main" val="1453052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48400" y="6208776"/>
            <a:ext cx="2133600" cy="365125"/>
          </a:xfrm>
          <a:prstGeom prst="rect">
            <a:avLst/>
          </a:prstGeom>
        </p:spPr>
        <p:txBody>
          <a:bodyPr/>
          <a:lstStyle/>
          <a:p>
            <a:fld id="{B852289A-0EC4-463F-B5D2-CE2A9EB27880}" type="datetime1">
              <a:rPr lang="en-US" smtClean="0"/>
              <a:t>12/18/2012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2000">
                <a:latin typeface="Arial" pitchFamily="34" charset="0"/>
                <a:cs typeface="Arial" pitchFamily="34" charset="0"/>
              </a:defRPr>
            </a:lvl1pPr>
          </a:lstStyle>
          <a:p>
            <a:fld id="{1EB5D6DF-0046-4AD6-B9C1-F073F6C4C3BB}" type="slidenum">
              <a:rPr lang="en-US" smtClean="0"/>
              <a:pPr/>
              <a:t>‹#›</a:t>
            </a:fld>
            <a:endParaRPr lang="en-US" dirty="0"/>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ooter Placeholder 3"/>
          <p:cNvSpPr txBox="1">
            <a:spLocks/>
          </p:cNvSpPr>
          <p:nvPr userDrawn="1"/>
        </p:nvSpPr>
        <p:spPr>
          <a:xfrm>
            <a:off x="4169868" y="6569075"/>
            <a:ext cx="487386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400" dirty="0" smtClean="0">
                <a:solidFill>
                  <a:srgbClr val="4F81BD">
                    <a:lumMod val="60000"/>
                    <a:lumOff val="40000"/>
                  </a:srgbClr>
                </a:solidFill>
              </a:rPr>
              <a:t>                                  </a:t>
            </a:r>
            <a:r>
              <a:rPr lang="en-US" sz="900" dirty="0" smtClean="0"/>
              <a:t>AMGA  All Rights Reserved</a:t>
            </a:r>
            <a:endParaRPr lang="en-US" sz="9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48400" y="6208776"/>
            <a:ext cx="2133600" cy="365125"/>
          </a:xfrm>
          <a:prstGeom prst="rect">
            <a:avLst/>
          </a:prstGeom>
        </p:spPr>
        <p:txBody>
          <a:bodyPr/>
          <a:lstStyle/>
          <a:p>
            <a:fld id="{D9D74736-169F-43D6-9B8B-9EC70AC5B06F}" type="datetime1">
              <a:rPr lang="en-US" smtClean="0"/>
              <a:t>12/18/2012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B5D6DF-0046-4AD6-B9C1-F073F6C4C3B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48400" y="6208776"/>
            <a:ext cx="2133600" cy="365125"/>
          </a:xfrm>
          <a:prstGeom prst="rect">
            <a:avLst/>
          </a:prstGeom>
        </p:spPr>
        <p:txBody>
          <a:bodyPr/>
          <a:lstStyle/>
          <a:p>
            <a:fld id="{94E9B116-BCD6-4FD5-B80A-7BB9E5EA5341}" type="datetime1">
              <a:rPr lang="en-US" smtClean="0"/>
              <a:t>12/18/2012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B5D6DF-0046-4AD6-B9C1-F073F6C4C3BB}"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AF50AD-E5C8-4CA3-8D7C-B56F0B1A122E}" type="datetime1">
              <a:rPr lang="en-US" smtClean="0">
                <a:solidFill>
                  <a:prstClr val="black">
                    <a:tint val="75000"/>
                  </a:prstClr>
                </a:solidFill>
              </a:rPr>
              <a:t>12/18/2012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69162E7-26CE-4960-97D8-B2CAC506AC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600008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2931B4-5C72-41D5-8E4A-503FC738E2B7}" type="datetime1">
              <a:rPr lang="en-US" smtClean="0">
                <a:solidFill>
                  <a:prstClr val="black">
                    <a:tint val="75000"/>
                  </a:prstClr>
                </a:solidFill>
              </a:rPr>
              <a:t>12/18/2012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69162E7-26CE-4960-97D8-B2CAC506AC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51488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7C3D09-969B-4B4D-9F96-BB1A52023341}" type="datetime1">
              <a:rPr lang="en-US" smtClean="0">
                <a:solidFill>
                  <a:prstClr val="black">
                    <a:tint val="75000"/>
                  </a:prstClr>
                </a:solidFill>
              </a:rPr>
              <a:t>12/18/2012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69162E7-26CE-4960-97D8-B2CAC506AC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03399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C1417B-CA48-47CF-B3D3-34CE1EA1231F}" type="datetime1">
              <a:rPr lang="en-US" smtClean="0">
                <a:solidFill>
                  <a:prstClr val="black">
                    <a:tint val="75000"/>
                  </a:prstClr>
                </a:solidFill>
              </a:rPr>
              <a:t>12/18/2012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69162E7-26CE-4960-97D8-B2CAC506AC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9570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8A773F-7D4A-410C-9A73-E52B4B44A393}" type="datetime1">
              <a:rPr lang="en-US" smtClean="0">
                <a:solidFill>
                  <a:prstClr val="black">
                    <a:tint val="75000"/>
                  </a:prstClr>
                </a:solidFill>
              </a:rPr>
              <a:t>12/18/2012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69162E7-26CE-4960-97D8-B2CAC506AC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3682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D380C7-83C2-4EE7-87C6-CD2C03623F04}" type="datetime1">
              <a:rPr lang="en-US" smtClean="0">
                <a:solidFill>
                  <a:prstClr val="black">
                    <a:tint val="75000"/>
                  </a:prstClr>
                </a:solidFill>
              </a:rPr>
              <a:t>12/18/2012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69162E7-26CE-4960-97D8-B2CAC506AC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013116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4F25DD-1F56-4C05-BB15-02AE7669A4A8}" type="datetime1">
              <a:rPr lang="en-US" smtClean="0">
                <a:solidFill>
                  <a:prstClr val="black">
                    <a:tint val="75000"/>
                  </a:prstClr>
                </a:solidFill>
              </a:rPr>
              <a:t>12/18/2012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69162E7-26CE-4960-97D8-B2CAC506AC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06398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AA7C66-8BB4-49F2-B983-F706448FFFA0}" type="datetime1">
              <a:rPr lang="en-US" smtClean="0">
                <a:solidFill>
                  <a:prstClr val="black">
                    <a:tint val="75000"/>
                  </a:prstClr>
                </a:solidFill>
              </a:rPr>
              <a:t>12/18/2012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69162E7-26CE-4960-97D8-B2CAC506AC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3139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B5D6DF-0046-4AD6-B9C1-F073F6C4C3BB}"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DD72B2-63C2-4541-801D-10DDBD263DE0}" type="datetime1">
              <a:rPr lang="en-US" smtClean="0">
                <a:solidFill>
                  <a:prstClr val="black">
                    <a:tint val="75000"/>
                  </a:prstClr>
                </a:solidFill>
              </a:rPr>
              <a:t>12/18/2012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69162E7-26CE-4960-97D8-B2CAC506AC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5798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EC92CA-D0DC-4921-B60C-0826AAF4F238}" type="datetime1">
              <a:rPr lang="en-US" smtClean="0">
                <a:solidFill>
                  <a:prstClr val="black">
                    <a:tint val="75000"/>
                  </a:prstClr>
                </a:solidFill>
              </a:rPr>
              <a:t>12/18/2012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69162E7-26CE-4960-97D8-B2CAC506AC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714632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E4AA5-DEFD-49EA-83BC-0658D2A78305}" type="datetime1">
              <a:rPr lang="en-US" smtClean="0">
                <a:solidFill>
                  <a:prstClr val="black">
                    <a:tint val="75000"/>
                  </a:prstClr>
                </a:solidFill>
              </a:rPr>
              <a:t>12/18/2012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69162E7-26CE-4960-97D8-B2CAC506AC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72002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48400" y="6208776"/>
            <a:ext cx="2133600" cy="365125"/>
          </a:xfrm>
          <a:prstGeom prst="rect">
            <a:avLst/>
          </a:prstGeom>
        </p:spPr>
        <p:txBody>
          <a:bodyPr/>
          <a:lstStyle/>
          <a:p>
            <a:fld id="{9965C849-D3A8-4181-BB82-593F1A86A8F0}" type="datetime1">
              <a:rPr lang="en-US" smtClean="0"/>
              <a:t>12/18/2012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B5D6DF-0046-4AD6-B9C1-F073F6C4C3BB}" type="slidenum">
              <a:rPr lang="en-US" smtClean="0"/>
              <a:t>‹#›</a:t>
            </a:fld>
            <a:endParaRPr lang="en-US" dirty="0"/>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ooter Placeholder 3"/>
          <p:cNvSpPr txBox="1">
            <a:spLocks/>
          </p:cNvSpPr>
          <p:nvPr userDrawn="1"/>
        </p:nvSpPr>
        <p:spPr>
          <a:xfrm>
            <a:off x="4169868" y="6569075"/>
            <a:ext cx="487386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400" dirty="0" smtClean="0">
                <a:solidFill>
                  <a:srgbClr val="4F81BD">
                    <a:lumMod val="60000"/>
                    <a:lumOff val="40000"/>
                  </a:srgbClr>
                </a:solidFill>
              </a:rPr>
              <a:t>                                  </a:t>
            </a:r>
            <a:r>
              <a:rPr lang="en-US" sz="900" dirty="0" smtClean="0"/>
              <a:t>AMGA  All Rights Reserved</a:t>
            </a:r>
            <a:endParaRPr lang="en-US" sz="9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48400" y="6208776"/>
            <a:ext cx="2133600" cy="365125"/>
          </a:xfrm>
          <a:prstGeom prst="rect">
            <a:avLst/>
          </a:prstGeom>
        </p:spPr>
        <p:txBody>
          <a:bodyPr/>
          <a:lstStyle/>
          <a:p>
            <a:fld id="{9D0BDDDC-6FBB-4DD8-AC3F-907854A5DDED}" type="datetime1">
              <a:rPr lang="en-US" smtClean="0"/>
              <a:t>12/18/2012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B5D6DF-0046-4AD6-B9C1-F073F6C4C3BB}"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248400" y="6208776"/>
            <a:ext cx="2133600" cy="365125"/>
          </a:xfrm>
          <a:prstGeom prst="rect">
            <a:avLst/>
          </a:prstGeom>
        </p:spPr>
        <p:txBody>
          <a:bodyPr/>
          <a:lstStyle/>
          <a:p>
            <a:fld id="{85AEF676-797A-4F47-9895-A58EB6C37F0A}" type="datetime1">
              <a:rPr lang="en-US" smtClean="0"/>
              <a:t>12/18/2012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EB5D6DF-0046-4AD6-B9C1-F073F6C4C3BB}" type="slidenum">
              <a:rPr lang="en-US" smtClean="0"/>
              <a:t>‹#›</a:t>
            </a:fld>
            <a:endParaRPr lang="en-US" dirty="0"/>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48400" y="6208776"/>
            <a:ext cx="2133600" cy="365125"/>
          </a:xfrm>
          <a:prstGeom prst="rect">
            <a:avLst/>
          </a:prstGeom>
        </p:spPr>
        <p:txBody>
          <a:bodyPr/>
          <a:lstStyle/>
          <a:p>
            <a:fld id="{54732E97-2C00-44EC-B987-A9E53EAA70BD}" type="datetime1">
              <a:rPr lang="en-US" smtClean="0"/>
              <a:t>12/18/2012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EB5D6DF-0046-4AD6-B9C1-F073F6C4C3BB}"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48400" y="6208776"/>
            <a:ext cx="2133600" cy="365125"/>
          </a:xfrm>
          <a:prstGeom prst="rect">
            <a:avLst/>
          </a:prstGeom>
        </p:spPr>
        <p:txBody>
          <a:bodyPr/>
          <a:lstStyle/>
          <a:p>
            <a:fld id="{B5AB1B7E-93E9-45BE-B722-7F7282F6B8FB}" type="datetime1">
              <a:rPr lang="en-US" smtClean="0"/>
              <a:t>12/18/2012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EB5D6DF-0046-4AD6-B9C1-F073F6C4C3BB}"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248400" y="6208776"/>
            <a:ext cx="2133600" cy="365125"/>
          </a:xfrm>
          <a:prstGeom prst="rect">
            <a:avLst/>
          </a:prstGeom>
        </p:spPr>
        <p:txBody>
          <a:bodyPr/>
          <a:lstStyle/>
          <a:p>
            <a:fld id="{94177028-126A-4D67-B1BC-0ED1EE126EB1}" type="datetime1">
              <a:rPr lang="en-US" smtClean="0"/>
              <a:t>12/18/2012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B5D6DF-0046-4AD6-B9C1-F073F6C4C3BB}" type="slidenum">
              <a:rPr lang="en-US" smtClean="0"/>
              <a:t>‹#›</a:t>
            </a:fld>
            <a:endParaRPr lang="en-US" dirty="0"/>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B5D6DF-0046-4AD6-B9C1-F073F6C4C3BB}"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000">
                <a:solidFill>
                  <a:schemeClr val="tx1">
                    <a:lumMod val="85000"/>
                    <a:lumOff val="15000"/>
                  </a:schemeClr>
                </a:solidFill>
                <a:latin typeface="Arial" pitchFamily="34" charset="0"/>
                <a:cs typeface="Arial" pitchFamily="34" charset="0"/>
              </a:defRPr>
            </a:lvl1pPr>
          </a:lstStyle>
          <a:p>
            <a:fld id="{1EB5D6DF-0046-4AD6-B9C1-F073F6C4C3BB}" type="slidenum">
              <a:rPr lang="en-US" smtClean="0"/>
              <a:pPr/>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3"/>
          <p:cNvSpPr txBox="1">
            <a:spLocks/>
          </p:cNvSpPr>
          <p:nvPr userDrawn="1"/>
        </p:nvSpPr>
        <p:spPr>
          <a:xfrm>
            <a:off x="4169868" y="6569075"/>
            <a:ext cx="487386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400" dirty="0" smtClean="0">
                <a:solidFill>
                  <a:srgbClr val="4F81BD">
                    <a:lumMod val="60000"/>
                    <a:lumOff val="40000"/>
                  </a:srgbClr>
                </a:solidFill>
              </a:rPr>
              <a:t>                                  </a:t>
            </a:r>
            <a:r>
              <a:rPr lang="en-US" sz="900" dirty="0" smtClean="0"/>
              <a:t>AMGA  All Rights Reserved</a:t>
            </a:r>
            <a:endParaRPr lang="en-US" sz="900"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12508D-A795-4E64-BB34-4064BDB6C669}" type="datetime1">
              <a:rPr lang="en-US" smtClean="0">
                <a:solidFill>
                  <a:prstClr val="black">
                    <a:tint val="75000"/>
                  </a:prstClr>
                </a:solidFill>
              </a:rPr>
              <a:t>12/18/2012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162E7-26CE-4960-97D8-B2CAC506AC9E}" type="slidenum">
              <a:rPr lang="en-US" smtClean="0">
                <a:solidFill>
                  <a:prstClr val="black">
                    <a:tint val="75000"/>
                  </a:prstClr>
                </a:solidFill>
              </a:rPr>
              <a:pPr/>
              <a:t>‹#›</a:t>
            </a:fld>
            <a:endParaRPr lang="en-US" dirty="0">
              <a:solidFill>
                <a:prstClr val="black">
                  <a:tint val="75000"/>
                </a:prstClr>
              </a:solidFill>
            </a:endParaRPr>
          </a:p>
        </p:txBody>
      </p:sp>
      <p:sp>
        <p:nvSpPr>
          <p:cNvPr id="7" name="Footer Placeholder 3"/>
          <p:cNvSpPr txBox="1">
            <a:spLocks/>
          </p:cNvSpPr>
          <p:nvPr userDrawn="1"/>
        </p:nvSpPr>
        <p:spPr>
          <a:xfrm>
            <a:off x="4169868" y="6324600"/>
            <a:ext cx="487386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400" dirty="0" smtClean="0">
                <a:solidFill>
                  <a:srgbClr val="4F81BD">
                    <a:lumMod val="60000"/>
                    <a:lumOff val="40000"/>
                  </a:srgbClr>
                </a:solidFill>
              </a:rPr>
              <a:t>                                  </a:t>
            </a:r>
            <a:r>
              <a:rPr lang="en-US" sz="900" dirty="0" smtClean="0"/>
              <a:t>AMGA  All Rights Reserved</a:t>
            </a:r>
            <a:endParaRPr lang="en-US" sz="900" dirty="0"/>
          </a:p>
        </p:txBody>
      </p:sp>
    </p:spTree>
    <p:extLst>
      <p:ext uri="{BB962C8B-B14F-4D97-AF65-F5344CB8AC3E}">
        <p14:creationId xmlns:p14="http://schemas.microsoft.com/office/powerpoint/2010/main" val="425849179"/>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7" Type="http://schemas.microsoft.com/office/2007/relationships/hdphoto" Target="../media/hdphoto2.wd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12"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0.png"/><Relationship Id="rId5" Type="http://schemas.openxmlformats.org/officeDocument/2006/relationships/image" Target="../media/image5.jpeg"/><Relationship Id="rId10" Type="http://schemas.microsoft.com/office/2007/relationships/hdphoto" Target="../media/hdphoto1.wdp"/><Relationship Id="rId4" Type="http://schemas.openxmlformats.org/officeDocument/2006/relationships/image" Target="../media/image4.jpe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7" Type="http://schemas.microsoft.com/office/2007/relationships/hdphoto" Target="../media/hdphoto2.wdp"/><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7" Type="http://schemas.microsoft.com/office/2007/relationships/hdphoto" Target="../media/hdphoto2.wdp"/><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7" Type="http://schemas.microsoft.com/office/2007/relationships/hdphoto" Target="../media/hdphoto2.wdp"/><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7" Type="http://schemas.microsoft.com/office/2007/relationships/hdphoto" Target="../media/hdphoto2.wdp"/><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24.gif"/><Relationship Id="rId7" Type="http://schemas.microsoft.com/office/2007/relationships/hdphoto" Target="../media/hdphoto2.wdp"/><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6.jpg"/><Relationship Id="rId7" Type="http://schemas.microsoft.com/office/2007/relationships/hdphoto" Target="../media/hdphoto1.wdp"/><Relationship Id="rId2" Type="http://schemas.openxmlformats.org/officeDocument/2006/relationships/hyperlink" Target="http://www.twitter.com/controlpressure"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8.jpg"/><Relationship Id="rId4" Type="http://schemas.openxmlformats.org/officeDocument/2006/relationships/image" Target="../media/image27.jpg"/><Relationship Id="rId9" Type="http://schemas.microsoft.com/office/2007/relationships/hdphoto" Target="../media/hdphoto2.wdp"/></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7" Type="http://schemas.microsoft.com/office/2007/relationships/hdphoto" Target="../media/hdphoto2.wdp"/><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7" Type="http://schemas.microsoft.com/office/2007/relationships/hdphoto" Target="../media/hdphoto2.wdp"/><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7" Type="http://schemas.microsoft.com/office/2007/relationships/hdphoto" Target="../media/hdphoto2.wdp"/><Relationship Id="rId2" Type="http://schemas.openxmlformats.org/officeDocument/2006/relationships/image" Target="../media/image30.jpg"/><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3.jpg"/><Relationship Id="rId7" Type="http://schemas.microsoft.com/office/2007/relationships/hdphoto" Target="../media/hdphoto1.wdp"/><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5.png"/><Relationship Id="rId4" Type="http://schemas.openxmlformats.org/officeDocument/2006/relationships/image" Target="../media/image34.tiff"/><Relationship Id="rId9" Type="http://schemas.microsoft.com/office/2007/relationships/hdphoto" Target="../media/hdphoto2.wdp"/></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7" Type="http://schemas.microsoft.com/office/2007/relationships/hdphoto" Target="../media/hdphoto2.wdp"/><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jpeg"/><Relationship Id="rId7" Type="http://schemas.microsoft.com/office/2007/relationships/hdphoto" Target="../media/hdphoto2.wdp"/><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39.png"/><Relationship Id="rId5" Type="http://schemas.microsoft.com/office/2007/relationships/hdphoto" Target="../media/hdphoto1.wdp"/><Relationship Id="rId10" Type="http://schemas.openxmlformats.org/officeDocument/2006/relationships/image" Target="../media/image38.png"/><Relationship Id="rId4" Type="http://schemas.openxmlformats.org/officeDocument/2006/relationships/image" Target="../media/image9.png"/><Relationship Id="rId9"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7" Type="http://schemas.microsoft.com/office/2007/relationships/hdphoto" Target="../media/hdphoto2.wdp"/><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7" Type="http://schemas.microsoft.com/office/2007/relationships/hdphoto" Target="../media/hdphoto2.wdp"/><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8" Type="http://schemas.openxmlformats.org/officeDocument/2006/relationships/hyperlink" Target="mailto:jcuddeback@amga.org" TargetMode="External"/><Relationship Id="rId3" Type="http://schemas.openxmlformats.org/officeDocument/2006/relationships/image" Target="../media/image3.jpeg"/><Relationship Id="rId7" Type="http://schemas.microsoft.com/office/2007/relationships/hdphoto" Target="../media/hdphoto2.wdp"/><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7" Type="http://schemas.microsoft.com/office/2007/relationships/hdphoto" Target="../media/hdphoto2.wdp"/><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7" Type="http://schemas.microsoft.com/office/2007/relationships/hdphoto" Target="../media/hdphoto2.wdp"/><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7" Type="http://schemas.microsoft.com/office/2007/relationships/hdphoto" Target="../media/hdphoto2.wdp"/><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7" Type="http://schemas.microsoft.com/office/2007/relationships/hdphoto" Target="../media/hdphoto2.wdp"/><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7" Type="http://schemas.microsoft.com/office/2007/relationships/hdphoto" Target="../media/hdphoto2.wdp"/><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7" Type="http://schemas.microsoft.com/office/2007/relationships/hdphoto" Target="../media/hdphoto2.wdp"/><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7" Type="http://schemas.microsoft.com/office/2007/relationships/hdphoto" Target="../media/hdphoto2.wdp"/><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jpe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7" Type="http://schemas.microsoft.com/office/2007/relationships/hdphoto" Target="../media/hdphoto2.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57300" y="3810000"/>
            <a:ext cx="6629400" cy="2369880"/>
          </a:xfrm>
          <a:prstGeom prst="rect">
            <a:avLst/>
          </a:prstGeom>
          <a:noFill/>
        </p:spPr>
        <p:txBody>
          <a:bodyPr wrap="square" rtlCol="0">
            <a:spAutoFit/>
          </a:bodyPr>
          <a:lstStyle/>
          <a:p>
            <a:pPr algn="ctr"/>
            <a:r>
              <a:rPr lang="en-US" sz="3600" b="1" dirty="0" smtClean="0">
                <a:latin typeface="Arial" pitchFamily="34" charset="0"/>
                <a:cs typeface="Arial" pitchFamily="34" charset="0"/>
              </a:rPr>
              <a:t>Welcome Orientation</a:t>
            </a:r>
          </a:p>
          <a:p>
            <a:pPr algn="ctr"/>
            <a:r>
              <a:rPr lang="en-US" sz="2400" dirty="0" smtClean="0">
                <a:latin typeface="Arial" pitchFamily="34" charset="0"/>
                <a:cs typeface="Arial" pitchFamily="34" charset="0"/>
              </a:rPr>
              <a:t>Friday, December 14, 2012</a:t>
            </a:r>
          </a:p>
          <a:p>
            <a:pPr algn="ctr"/>
            <a:r>
              <a:rPr lang="en-US" sz="2400" dirty="0" smtClean="0">
                <a:latin typeface="Arial" pitchFamily="34" charset="0"/>
                <a:cs typeface="Arial" pitchFamily="34" charset="0"/>
              </a:rPr>
              <a:t>2:00pm – 3:00pm EST</a:t>
            </a:r>
          </a:p>
          <a:p>
            <a:pPr algn="ctr"/>
            <a:r>
              <a:rPr lang="en-US" sz="3200" b="1" dirty="0">
                <a:latin typeface="Arial" pitchFamily="34" charset="0"/>
                <a:cs typeface="Arial" pitchFamily="34" charset="0"/>
              </a:rPr>
              <a:t>Dial </a:t>
            </a:r>
            <a:r>
              <a:rPr lang="en-US" sz="3200" b="1" dirty="0" smtClean="0">
                <a:latin typeface="Arial" pitchFamily="34" charset="0"/>
                <a:cs typeface="Arial" pitchFamily="34" charset="0"/>
              </a:rPr>
              <a:t>Info</a:t>
            </a:r>
            <a:r>
              <a:rPr lang="en-US" sz="3200" b="1" dirty="0">
                <a:latin typeface="Arial" pitchFamily="34" charset="0"/>
                <a:cs typeface="Arial" pitchFamily="34" charset="0"/>
              </a:rPr>
              <a:t>:  1-877-668-4490</a:t>
            </a:r>
          </a:p>
          <a:p>
            <a:pPr algn="ctr"/>
            <a:r>
              <a:rPr lang="en-US" sz="3200" b="1" dirty="0">
                <a:latin typeface="Arial" pitchFamily="34" charset="0"/>
                <a:cs typeface="Arial" pitchFamily="34" charset="0"/>
              </a:rPr>
              <a:t>Access Code  661 628 800 </a:t>
            </a:r>
          </a:p>
        </p:txBody>
      </p:sp>
      <p:pic>
        <p:nvPicPr>
          <p:cNvPr id="9" name="Picture 5" descr="MUPD_300dpi_LogoTag"/>
          <p:cNvPicPr>
            <a:picLocks noChangeAspect="1" noChangeArrowheads="1"/>
          </p:cNvPicPr>
          <p:nvPr/>
        </p:nvPicPr>
        <p:blipFill>
          <a:blip r:embed="rId3" cstate="print"/>
          <a:srcRect/>
          <a:stretch>
            <a:fillRect/>
          </a:stretch>
        </p:blipFill>
        <p:spPr bwMode="auto">
          <a:xfrm>
            <a:off x="152400" y="838200"/>
            <a:ext cx="8882184" cy="2907162"/>
          </a:xfrm>
          <a:prstGeom prst="rect">
            <a:avLst/>
          </a:prstGeom>
          <a:noFill/>
          <a:ln w="9525">
            <a:noFill/>
            <a:miter lim="800000"/>
            <a:headEnd/>
            <a:tailEnd/>
          </a:ln>
        </p:spPr>
      </p:pic>
    </p:spTree>
    <p:extLst>
      <p:ext uri="{BB962C8B-B14F-4D97-AF65-F5344CB8AC3E}">
        <p14:creationId xmlns:p14="http://schemas.microsoft.com/office/powerpoint/2010/main" val="20571089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accent2">
                    <a:lumMod val="75000"/>
                  </a:schemeClr>
                </a:solidFill>
                <a:latin typeface="Arial" pitchFamily="34" charset="0"/>
                <a:cs typeface="Arial" pitchFamily="34" charset="0"/>
              </a:rPr>
              <a:t>Have you already adopted any of the planks of the AMGF campaign?</a:t>
            </a:r>
            <a:endParaRPr lang="en-US" sz="3600" b="1" dirty="0">
              <a:solidFill>
                <a:schemeClr val="accent2">
                  <a:lumMod val="75000"/>
                </a:schemeClr>
              </a:solidFill>
              <a:latin typeface="Arial" pitchFamily="34" charset="0"/>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378495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2"/>
          </p:nvPr>
        </p:nvSpPr>
        <p:spPr>
          <a:xfrm>
            <a:off x="6553200" y="6019800"/>
            <a:ext cx="2133600" cy="365125"/>
          </a:xfrm>
        </p:spPr>
        <p:txBody>
          <a:bodyPr/>
          <a:lstStyle/>
          <a:p>
            <a:fld id="{169162E7-26CE-4960-97D8-B2CAC506AC9E}" type="slidenum">
              <a:rPr lang="en-US" sz="1600" smtClean="0">
                <a:solidFill>
                  <a:schemeClr val="tx1"/>
                </a:solidFill>
                <a:latin typeface="Arial" pitchFamily="34" charset="0"/>
                <a:cs typeface="Arial" pitchFamily="34" charset="0"/>
              </a:rPr>
              <a:pPr/>
              <a:t>9</a:t>
            </a:fld>
            <a:endParaRPr lang="en-US" sz="16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275246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4068656048"/>
              </p:ext>
            </p:extLst>
          </p:nvPr>
        </p:nvGraphicFramePr>
        <p:xfrm>
          <a:off x="304800" y="762000"/>
          <a:ext cx="8582025" cy="5562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09600" y="152400"/>
            <a:ext cx="8001000" cy="646331"/>
          </a:xfrm>
          <a:prstGeom prst="rect">
            <a:avLst/>
          </a:prstGeom>
          <a:noFill/>
        </p:spPr>
        <p:txBody>
          <a:bodyPr wrap="square" rtlCol="0">
            <a:spAutoFit/>
          </a:bodyPr>
          <a:lstStyle/>
          <a:p>
            <a:pPr algn="ctr"/>
            <a:r>
              <a:rPr lang="en-US" sz="3600" b="1" dirty="0" smtClean="0">
                <a:solidFill>
                  <a:schemeClr val="accent2">
                    <a:lumMod val="75000"/>
                  </a:schemeClr>
                </a:solidFill>
                <a:latin typeface="Arial" pitchFamily="34" charset="0"/>
                <a:cs typeface="Arial" pitchFamily="34" charset="0"/>
              </a:rPr>
              <a:t>Which </a:t>
            </a:r>
            <a:r>
              <a:rPr lang="en-US" sz="3600" b="1" dirty="0">
                <a:solidFill>
                  <a:schemeClr val="accent2">
                    <a:lumMod val="75000"/>
                  </a:schemeClr>
                </a:solidFill>
                <a:latin typeface="Arial" pitchFamily="34" charset="0"/>
                <a:cs typeface="Arial" pitchFamily="34" charset="0"/>
              </a:rPr>
              <a:t>p</a:t>
            </a:r>
            <a:r>
              <a:rPr lang="en-US" sz="3600" b="1" dirty="0" smtClean="0">
                <a:solidFill>
                  <a:schemeClr val="accent2">
                    <a:lumMod val="75000"/>
                  </a:schemeClr>
                </a:solidFill>
                <a:latin typeface="Arial" pitchFamily="34" charset="0"/>
                <a:cs typeface="Arial" pitchFamily="34" charset="0"/>
              </a:rPr>
              <a:t>lanks have you adopted?  </a:t>
            </a:r>
            <a:endParaRPr lang="en-US" sz="3600" b="1" dirty="0">
              <a:solidFill>
                <a:schemeClr val="accent2">
                  <a:lumMod val="75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6497053" y="6019800"/>
            <a:ext cx="2133600" cy="365125"/>
          </a:xfrm>
        </p:spPr>
        <p:txBody>
          <a:bodyPr/>
          <a:lstStyle/>
          <a:p>
            <a:fld id="{169162E7-26CE-4960-97D8-B2CAC506AC9E}" type="slidenum">
              <a:rPr lang="en-US" sz="1600" smtClean="0">
                <a:solidFill>
                  <a:schemeClr val="tx1"/>
                </a:solidFill>
                <a:latin typeface="Arial" pitchFamily="34" charset="0"/>
                <a:cs typeface="Arial" pitchFamily="34" charset="0"/>
              </a:rPr>
              <a:pPr/>
              <a:t>10</a:t>
            </a:fld>
            <a:endParaRPr lang="en-US" sz="16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708646823"/>
      </p:ext>
    </p:extLst>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Autofit/>
          </a:bodyPr>
          <a:lstStyle/>
          <a:p>
            <a:r>
              <a:rPr lang="en-US" sz="3400" b="1" dirty="0" smtClean="0">
                <a:solidFill>
                  <a:schemeClr val="accent2">
                    <a:lumMod val="75000"/>
                  </a:schemeClr>
                </a:solidFill>
                <a:latin typeface="Arial" pitchFamily="34" charset="0"/>
                <a:cs typeface="Arial" pitchFamily="34" charset="0"/>
              </a:rPr>
              <a:t>Has your organization formally adopted performance goals for hypertension? </a:t>
            </a:r>
            <a:endParaRPr lang="en-US" sz="3400" b="1" dirty="0">
              <a:solidFill>
                <a:schemeClr val="accent2">
                  <a:lumMod val="75000"/>
                </a:schemeClr>
              </a:solidFill>
              <a:latin typeface="Arial" pitchFamily="34" charset="0"/>
              <a:cs typeface="Arial"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5468358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a:xfrm>
            <a:off x="6553200" y="6019800"/>
            <a:ext cx="2133600" cy="365125"/>
          </a:xfrm>
        </p:spPr>
        <p:txBody>
          <a:bodyPr/>
          <a:lstStyle/>
          <a:p>
            <a:fld id="{169162E7-26CE-4960-97D8-B2CAC506AC9E}" type="slidenum">
              <a:rPr lang="en-US" sz="1600" smtClean="0">
                <a:solidFill>
                  <a:schemeClr val="tx1"/>
                </a:solidFill>
                <a:latin typeface="Arial" pitchFamily="34" charset="0"/>
                <a:cs typeface="Arial" pitchFamily="34" charset="0"/>
              </a:rPr>
              <a:pPr/>
              <a:t>11</a:t>
            </a:fld>
            <a:endParaRPr lang="en-US" sz="16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23188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2">
                    <a:lumMod val="75000"/>
                  </a:schemeClr>
                </a:solidFill>
                <a:latin typeface="Arial" pitchFamily="34" charset="0"/>
                <a:cs typeface="Arial" pitchFamily="34" charset="0"/>
              </a:rPr>
              <a:t>Do you have a system-wide EHR?</a:t>
            </a:r>
            <a:endParaRPr lang="en-US" sz="3600" b="1" dirty="0">
              <a:solidFill>
                <a:schemeClr val="accent2">
                  <a:lumMod val="75000"/>
                </a:schemeClr>
              </a:solidFill>
              <a:latin typeface="Arial" pitchFamily="34" charset="0"/>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6834408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2"/>
          </p:nvPr>
        </p:nvSpPr>
        <p:spPr>
          <a:xfrm>
            <a:off x="6553200" y="6019800"/>
            <a:ext cx="2133600" cy="365125"/>
          </a:xfrm>
        </p:spPr>
        <p:txBody>
          <a:bodyPr/>
          <a:lstStyle/>
          <a:p>
            <a:fld id="{169162E7-26CE-4960-97D8-B2CAC506AC9E}" type="slidenum">
              <a:rPr lang="en-US" sz="1600" smtClean="0">
                <a:solidFill>
                  <a:schemeClr val="tx1"/>
                </a:solidFill>
                <a:latin typeface="Arial" pitchFamily="34" charset="0"/>
                <a:cs typeface="Arial" pitchFamily="34" charset="0"/>
              </a:rPr>
              <a:pPr/>
              <a:t>12</a:t>
            </a:fld>
            <a:endParaRPr lang="en-US" sz="16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49174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accent2">
                    <a:lumMod val="75000"/>
                  </a:schemeClr>
                </a:solidFill>
                <a:latin typeface="Arial" pitchFamily="34" charset="0"/>
                <a:cs typeface="Arial" pitchFamily="34" charset="0"/>
              </a:rPr>
              <a:t>Do you have a group-level hypertension measurement? </a:t>
            </a:r>
            <a:r>
              <a:rPr lang="en-US" sz="2000" b="1" dirty="0" smtClean="0">
                <a:solidFill>
                  <a:schemeClr val="accent2">
                    <a:lumMod val="75000"/>
                  </a:schemeClr>
                </a:solidFill>
                <a:latin typeface="Arial" pitchFamily="34" charset="0"/>
                <a:cs typeface="Arial" pitchFamily="34" charset="0"/>
              </a:rPr>
              <a:t/>
            </a:r>
            <a:br>
              <a:rPr lang="en-US" sz="2000" b="1" dirty="0" smtClean="0">
                <a:solidFill>
                  <a:schemeClr val="accent2">
                    <a:lumMod val="75000"/>
                  </a:schemeClr>
                </a:solidFill>
                <a:latin typeface="Arial" pitchFamily="34" charset="0"/>
                <a:cs typeface="Arial" pitchFamily="34" charset="0"/>
              </a:rPr>
            </a:br>
            <a:r>
              <a:rPr lang="en-US" sz="2000" b="1" dirty="0">
                <a:solidFill>
                  <a:schemeClr val="accent2">
                    <a:lumMod val="75000"/>
                  </a:schemeClr>
                </a:solidFill>
                <a:latin typeface="Arial" pitchFamily="34" charset="0"/>
                <a:cs typeface="Arial" pitchFamily="34" charset="0"/>
              </a:rPr>
              <a:t>(</a:t>
            </a:r>
            <a:r>
              <a:rPr lang="en-US" sz="2000" b="1" dirty="0" smtClean="0">
                <a:solidFill>
                  <a:schemeClr val="accent2">
                    <a:lumMod val="75000"/>
                  </a:schemeClr>
                </a:solidFill>
                <a:latin typeface="Arial" pitchFamily="34" charset="0"/>
                <a:cs typeface="Arial" pitchFamily="34" charset="0"/>
              </a:rPr>
              <a:t>e.g., percent of patients in control)? </a:t>
            </a:r>
            <a:endParaRPr lang="en-US" sz="3600" b="1" dirty="0">
              <a:solidFill>
                <a:schemeClr val="accent2">
                  <a:lumMod val="75000"/>
                </a:schemeClr>
              </a:solidFill>
              <a:latin typeface="Arial" pitchFamily="34" charset="0"/>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3528495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2"/>
          </p:nvPr>
        </p:nvSpPr>
        <p:spPr>
          <a:xfrm>
            <a:off x="6553200" y="6019800"/>
            <a:ext cx="2133600" cy="365125"/>
          </a:xfrm>
        </p:spPr>
        <p:txBody>
          <a:bodyPr/>
          <a:lstStyle/>
          <a:p>
            <a:fld id="{169162E7-26CE-4960-97D8-B2CAC506AC9E}" type="slidenum">
              <a:rPr lang="en-US" sz="1600" smtClean="0">
                <a:solidFill>
                  <a:schemeClr val="tx1"/>
                </a:solidFill>
                <a:latin typeface="Arial" pitchFamily="34" charset="0"/>
                <a:cs typeface="Arial" pitchFamily="34" charset="0"/>
              </a:rPr>
              <a:pPr/>
              <a:t>13</a:t>
            </a:fld>
            <a:endParaRPr lang="en-US" sz="16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75766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accent2">
                    <a:lumMod val="75000"/>
                  </a:schemeClr>
                </a:solidFill>
                <a:latin typeface="Arial" pitchFamily="34" charset="0"/>
                <a:cs typeface="Arial" pitchFamily="34" charset="0"/>
              </a:rPr>
              <a:t>Do you report hypertension results to any external organization? </a:t>
            </a:r>
            <a:endParaRPr lang="en-US" sz="3600" b="1" dirty="0">
              <a:solidFill>
                <a:schemeClr val="accent2">
                  <a:lumMod val="75000"/>
                </a:schemeClr>
              </a:solidFill>
              <a:latin typeface="Arial" pitchFamily="34" charset="0"/>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7593561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2"/>
          </p:nvPr>
        </p:nvSpPr>
        <p:spPr>
          <a:xfrm>
            <a:off x="6553200" y="6019800"/>
            <a:ext cx="2133600" cy="365125"/>
          </a:xfrm>
        </p:spPr>
        <p:txBody>
          <a:bodyPr/>
          <a:lstStyle/>
          <a:p>
            <a:fld id="{169162E7-26CE-4960-97D8-B2CAC506AC9E}" type="slidenum">
              <a:rPr lang="en-US" sz="1600" smtClean="0">
                <a:solidFill>
                  <a:schemeClr val="tx1"/>
                </a:solidFill>
                <a:latin typeface="Arial" pitchFamily="34" charset="0"/>
                <a:cs typeface="Arial" pitchFamily="34" charset="0"/>
              </a:rPr>
              <a:pPr/>
              <a:t>14</a:t>
            </a:fld>
            <a:endParaRPr lang="en-US" sz="16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55653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solidFill>
                  <a:schemeClr val="accent2">
                    <a:lumMod val="75000"/>
                  </a:schemeClr>
                </a:solidFill>
                <a:latin typeface="Arial" pitchFamily="34" charset="0"/>
                <a:cs typeface="Arial" pitchFamily="34" charset="0"/>
              </a:rPr>
              <a:t>Do you have a searchable clinical repository or data warehouse that includes blood pressure readings? </a:t>
            </a:r>
            <a:endParaRPr lang="en-US" sz="3200" b="1" dirty="0">
              <a:solidFill>
                <a:schemeClr val="accent2">
                  <a:lumMod val="75000"/>
                </a:schemeClr>
              </a:solidFill>
              <a:latin typeface="Arial" pitchFamily="34" charset="0"/>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5871804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2"/>
          </p:nvPr>
        </p:nvSpPr>
        <p:spPr>
          <a:xfrm>
            <a:off x="6553200" y="6019800"/>
            <a:ext cx="2133600" cy="365125"/>
          </a:xfrm>
        </p:spPr>
        <p:txBody>
          <a:bodyPr/>
          <a:lstStyle/>
          <a:p>
            <a:fld id="{169162E7-26CE-4960-97D8-B2CAC506AC9E}" type="slidenum">
              <a:rPr lang="en-US" sz="1600" smtClean="0">
                <a:solidFill>
                  <a:schemeClr val="tx1"/>
                </a:solidFill>
                <a:latin typeface="Arial" pitchFamily="34" charset="0"/>
                <a:cs typeface="Arial" pitchFamily="34" charset="0"/>
              </a:rPr>
              <a:pPr/>
              <a:t>15</a:t>
            </a:fld>
            <a:endParaRPr lang="en-US"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4659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28575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88571" y="2338119"/>
            <a:ext cx="7010400" cy="707886"/>
          </a:xfrm>
          <a:prstGeom prst="rect">
            <a:avLst/>
          </a:prstGeom>
          <a:noFill/>
        </p:spPr>
        <p:txBody>
          <a:bodyPr wrap="square" rtlCol="0">
            <a:spAutoFit/>
          </a:bodyPr>
          <a:lstStyle/>
          <a:p>
            <a:pPr algn="ctr"/>
            <a:r>
              <a:rPr lang="en-US" sz="4000" b="1" dirty="0" smtClean="0">
                <a:solidFill>
                  <a:schemeClr val="accent1">
                    <a:lumMod val="75000"/>
                  </a:schemeClr>
                </a:solidFill>
                <a:latin typeface="Arial" pitchFamily="34" charset="0"/>
                <a:cs typeface="Arial" pitchFamily="34" charset="0"/>
              </a:rPr>
              <a:t>Project Updates</a:t>
            </a:r>
          </a:p>
        </p:txBody>
      </p:sp>
      <p:sp>
        <p:nvSpPr>
          <p:cNvPr id="10" name="Slide Number Placeholder 4"/>
          <p:cNvSpPr txBox="1">
            <a:spLocks/>
          </p:cNvSpPr>
          <p:nvPr/>
        </p:nvSpPr>
        <p:spPr>
          <a:xfrm>
            <a:off x="8272584" y="6165585"/>
            <a:ext cx="7620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lumMod val="85000"/>
                    <a:lumOff val="1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B5D6DF-0046-4AD6-B9C1-F073F6C4C3BB}" type="slidenum">
              <a:rPr lang="en-US" smtClean="0"/>
              <a:pPr/>
              <a:t>16</a:t>
            </a:fld>
            <a:endParaRPr lang="en-US" dirty="0"/>
          </a:p>
        </p:txBody>
      </p:sp>
      <p:pic>
        <p:nvPicPr>
          <p:cNvPr id="7" name="Picture 4" descr="S:\AMGA Staff\AMGA LOGO 2012\AMGA LOGO 2012\AMGA only\AMGA_only_web.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4216" r="97808"/>
                    </a14:imgEffect>
                  </a14:imgLayer>
                </a14:imgProps>
              </a:ext>
              <a:ext uri="{28A0092B-C50C-407E-A947-70E740481C1C}">
                <a14:useLocalDpi xmlns:a14="http://schemas.microsoft.com/office/drawing/2010/main" val="0"/>
              </a:ext>
            </a:extLst>
          </a:blip>
          <a:srcRect/>
          <a:stretch>
            <a:fillRect/>
          </a:stretch>
        </p:blipFill>
        <p:spPr bwMode="auto">
          <a:xfrm>
            <a:off x="838200" y="6246223"/>
            <a:ext cx="1211138" cy="3165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MGF.tif"/>
          <p:cNvPicPr>
            <a:picLocks noChangeAspect="1"/>
          </p:cNvPicPr>
          <p:nvPr/>
        </p:nvPicPr>
        <p:blipFill>
          <a:blip r:embed="rId6" cstate="print">
            <a:extLst>
              <a:ext uri="{BEBA8EAE-BF5A-486C-A8C5-ECC9F3942E4B}">
                <a14:imgProps xmlns:a14="http://schemas.microsoft.com/office/drawing/2010/main">
                  <a14:imgLayer r:embed="rId7">
                    <a14:imgEffect>
                      <a14:backgroundRemoval t="6786" b="71786" l="0" r="100000"/>
                    </a14:imgEffect>
                  </a14:imgLayer>
                </a14:imgProps>
              </a:ext>
              <a:ext uri="{28A0092B-C50C-407E-A947-70E740481C1C}">
                <a14:useLocalDpi xmlns:a14="http://schemas.microsoft.com/office/drawing/2010/main" val="0"/>
              </a:ext>
            </a:extLst>
          </a:blip>
          <a:srcRect/>
          <a:stretch>
            <a:fillRect/>
          </a:stretch>
        </p:blipFill>
        <p:spPr bwMode="auto">
          <a:xfrm>
            <a:off x="7217465" y="6257337"/>
            <a:ext cx="961492" cy="384048"/>
          </a:xfrm>
          <a:prstGeom prst="rect">
            <a:avLst/>
          </a:prstGeom>
          <a:noFill/>
          <a:ln>
            <a:noFill/>
          </a:ln>
        </p:spPr>
      </p:pic>
    </p:spTree>
    <p:extLst>
      <p:ext uri="{BB962C8B-B14F-4D97-AF65-F5344CB8AC3E}">
        <p14:creationId xmlns:p14="http://schemas.microsoft.com/office/powerpoint/2010/main" val="3490942848"/>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757" y="381000"/>
            <a:ext cx="7620000" cy="3124200"/>
          </a:xfrm>
        </p:spPr>
        <p:txBody>
          <a:bodyPr>
            <a:normAutofit fontScale="90000"/>
          </a:bodyPr>
          <a:lstStyle/>
          <a:p>
            <a:pPr algn="ctr"/>
            <a:r>
              <a:rPr lang="en-US" sz="4900" b="1" dirty="0">
                <a:solidFill>
                  <a:schemeClr val="accent1">
                    <a:lumMod val="75000"/>
                  </a:schemeClr>
                </a:solidFill>
                <a:latin typeface="Arial" pitchFamily="34" charset="0"/>
                <a:cs typeface="Arial" pitchFamily="34" charset="0"/>
              </a:rPr>
              <a:t>Official Launch of </a:t>
            </a:r>
            <a:r>
              <a:rPr lang="en-US" sz="4900" b="1" dirty="0" smtClean="0">
                <a:solidFill>
                  <a:schemeClr val="accent1">
                    <a:lumMod val="75000"/>
                  </a:schemeClr>
                </a:solidFill>
                <a:latin typeface="Arial" pitchFamily="34" charset="0"/>
                <a:cs typeface="Arial" pitchFamily="34" charset="0"/>
              </a:rPr>
              <a:t/>
            </a:r>
            <a:br>
              <a:rPr lang="en-US" sz="4900" b="1" dirty="0" smtClean="0">
                <a:solidFill>
                  <a:schemeClr val="accent1">
                    <a:lumMod val="75000"/>
                  </a:schemeClr>
                </a:solidFill>
                <a:latin typeface="Arial" pitchFamily="34" charset="0"/>
                <a:cs typeface="Arial" pitchFamily="34" charset="0"/>
              </a:rPr>
            </a:br>
            <a:r>
              <a:rPr lang="en-US" sz="4900" b="1" dirty="0" smtClean="0">
                <a:solidFill>
                  <a:schemeClr val="accent1">
                    <a:lumMod val="75000"/>
                  </a:schemeClr>
                </a:solidFill>
                <a:latin typeface="Arial" pitchFamily="34" charset="0"/>
                <a:cs typeface="Arial" pitchFamily="34" charset="0"/>
              </a:rPr>
              <a:t>Measure </a:t>
            </a:r>
            <a:r>
              <a:rPr lang="en-US" sz="4900" b="1" dirty="0">
                <a:solidFill>
                  <a:schemeClr val="accent1">
                    <a:lumMod val="75000"/>
                  </a:schemeClr>
                </a:solidFill>
                <a:latin typeface="Arial" pitchFamily="34" charset="0"/>
                <a:cs typeface="Arial" pitchFamily="34" charset="0"/>
              </a:rPr>
              <a:t>Up Pressure </a:t>
            </a:r>
            <a:r>
              <a:rPr lang="en-US" sz="4900" b="1" dirty="0" smtClean="0">
                <a:solidFill>
                  <a:schemeClr val="accent1">
                    <a:lumMod val="75000"/>
                  </a:schemeClr>
                </a:solidFill>
                <a:latin typeface="Arial" pitchFamily="34" charset="0"/>
                <a:cs typeface="Arial" pitchFamily="34" charset="0"/>
              </a:rPr>
              <a:t>Down  </a:t>
            </a:r>
            <a:r>
              <a:rPr lang="en-US" b="1" dirty="0">
                <a:solidFill>
                  <a:schemeClr val="accent1">
                    <a:lumMod val="75000"/>
                  </a:schemeClr>
                </a:solidFill>
                <a:latin typeface="Arial" pitchFamily="34" charset="0"/>
                <a:cs typeface="Arial" pitchFamily="34" charset="0"/>
              </a:rPr>
              <a:t/>
            </a:r>
            <a:br>
              <a:rPr lang="en-US" b="1" dirty="0">
                <a:solidFill>
                  <a:schemeClr val="accent1">
                    <a:lumMod val="75000"/>
                  </a:schemeClr>
                </a:solidFill>
                <a:latin typeface="Arial" pitchFamily="34" charset="0"/>
                <a:cs typeface="Arial" pitchFamily="34" charset="0"/>
              </a:rPr>
            </a:br>
            <a:r>
              <a:rPr lang="en-US" b="1" dirty="0">
                <a:solidFill>
                  <a:schemeClr val="accent1">
                    <a:lumMod val="75000"/>
                  </a:schemeClr>
                </a:solidFill>
                <a:latin typeface="Arial" pitchFamily="34" charset="0"/>
                <a:cs typeface="Arial" pitchFamily="34" charset="0"/>
              </a:rPr>
              <a:t/>
            </a:r>
            <a:br>
              <a:rPr lang="en-US" b="1" dirty="0">
                <a:solidFill>
                  <a:schemeClr val="accent1">
                    <a:lumMod val="75000"/>
                  </a:schemeClr>
                </a:solidFill>
                <a:latin typeface="Arial" pitchFamily="34" charset="0"/>
                <a:cs typeface="Arial" pitchFamily="34" charset="0"/>
              </a:rPr>
            </a:br>
            <a:endParaRPr lang="en-US" b="1" dirty="0">
              <a:solidFill>
                <a:schemeClr val="accent1">
                  <a:lumMod val="75000"/>
                </a:schemeClr>
              </a:solidFill>
              <a:latin typeface="Arial" pitchFamily="34" charset="0"/>
              <a:cs typeface="Arial"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2133600"/>
            <a:ext cx="6521467" cy="43434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Slide Number Placeholder 4"/>
          <p:cNvSpPr txBox="1">
            <a:spLocks/>
          </p:cNvSpPr>
          <p:nvPr/>
        </p:nvSpPr>
        <p:spPr>
          <a:xfrm>
            <a:off x="8272584" y="6165585"/>
            <a:ext cx="7620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lumMod val="85000"/>
                    <a:lumOff val="1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B5D6DF-0046-4AD6-B9C1-F073F6C4C3BB}" type="slidenum">
              <a:rPr lang="en-US" smtClean="0"/>
              <a:pPr/>
              <a:t>17</a:t>
            </a:fld>
            <a:endParaRPr lang="en-US" dirty="0"/>
          </a:p>
        </p:txBody>
      </p:sp>
    </p:spTree>
    <p:extLst>
      <p:ext uri="{BB962C8B-B14F-4D97-AF65-F5344CB8AC3E}">
        <p14:creationId xmlns:p14="http://schemas.microsoft.com/office/powerpoint/2010/main" val="814603802"/>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7747" y="3505203"/>
            <a:ext cx="3775585" cy="251459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7747" y="762000"/>
            <a:ext cx="3775585" cy="25146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1" y="2870450"/>
            <a:ext cx="4728646" cy="314935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Rectangle 7"/>
          <p:cNvSpPr/>
          <p:nvPr/>
        </p:nvSpPr>
        <p:spPr>
          <a:xfrm>
            <a:off x="381000" y="671703"/>
            <a:ext cx="4572000" cy="1754326"/>
          </a:xfrm>
          <a:prstGeom prst="rect">
            <a:avLst/>
          </a:prstGeom>
        </p:spPr>
        <p:txBody>
          <a:bodyPr>
            <a:spAutoFit/>
          </a:bodyPr>
          <a:lstStyle/>
          <a:p>
            <a:r>
              <a:rPr lang="en-US" sz="3600" b="1" dirty="0">
                <a:solidFill>
                  <a:schemeClr val="accent1">
                    <a:lumMod val="75000"/>
                  </a:schemeClr>
                </a:solidFill>
                <a:latin typeface="Arial" pitchFamily="34" charset="0"/>
                <a:cs typeface="Arial" pitchFamily="34" charset="0"/>
              </a:rPr>
              <a:t>November 29, 2012 </a:t>
            </a:r>
            <a:br>
              <a:rPr lang="en-US" sz="3600" b="1" dirty="0">
                <a:solidFill>
                  <a:schemeClr val="accent1">
                    <a:lumMod val="75000"/>
                  </a:schemeClr>
                </a:solidFill>
                <a:latin typeface="Arial" pitchFamily="34" charset="0"/>
                <a:cs typeface="Arial" pitchFamily="34" charset="0"/>
              </a:rPr>
            </a:br>
            <a:r>
              <a:rPr lang="en-US" sz="3600" b="1" dirty="0">
                <a:solidFill>
                  <a:schemeClr val="accent1">
                    <a:lumMod val="75000"/>
                  </a:schemeClr>
                </a:solidFill>
                <a:latin typeface="Arial" pitchFamily="34" charset="0"/>
                <a:cs typeface="Arial" pitchFamily="34" charset="0"/>
              </a:rPr>
              <a:t>National Press Club</a:t>
            </a:r>
            <a:br>
              <a:rPr lang="en-US" sz="3600" b="1" dirty="0">
                <a:solidFill>
                  <a:schemeClr val="accent1">
                    <a:lumMod val="75000"/>
                  </a:schemeClr>
                </a:solidFill>
                <a:latin typeface="Arial" pitchFamily="34" charset="0"/>
                <a:cs typeface="Arial" pitchFamily="34" charset="0"/>
              </a:rPr>
            </a:br>
            <a:r>
              <a:rPr lang="en-US" sz="3600" b="1" dirty="0">
                <a:solidFill>
                  <a:schemeClr val="accent1">
                    <a:lumMod val="75000"/>
                  </a:schemeClr>
                </a:solidFill>
                <a:latin typeface="Arial" pitchFamily="34" charset="0"/>
                <a:cs typeface="Arial" pitchFamily="34" charset="0"/>
              </a:rPr>
              <a:t>Washington DC </a:t>
            </a:r>
            <a:endParaRPr lang="en-US" sz="3600" dirty="0"/>
          </a:p>
        </p:txBody>
      </p:sp>
      <p:sp>
        <p:nvSpPr>
          <p:cNvPr id="10" name="Slide Number Placeholder 4"/>
          <p:cNvSpPr txBox="1">
            <a:spLocks/>
          </p:cNvSpPr>
          <p:nvPr/>
        </p:nvSpPr>
        <p:spPr>
          <a:xfrm>
            <a:off x="8272584" y="6165585"/>
            <a:ext cx="7620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lumMod val="85000"/>
                    <a:lumOff val="1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B5D6DF-0046-4AD6-B9C1-F073F6C4C3BB}" type="slidenum">
              <a:rPr lang="en-US" smtClean="0"/>
              <a:pPr/>
              <a:t>18</a:t>
            </a:fld>
            <a:endParaRPr lang="en-US" dirty="0"/>
          </a:p>
        </p:txBody>
      </p:sp>
    </p:spTree>
    <p:extLst>
      <p:ext uri="{BB962C8B-B14F-4D97-AF65-F5344CB8AC3E}">
        <p14:creationId xmlns:p14="http://schemas.microsoft.com/office/powerpoint/2010/main" val="1311567550"/>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28575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85800" y="1009471"/>
            <a:ext cx="7772400" cy="1200329"/>
          </a:xfrm>
          <a:prstGeom prst="rect">
            <a:avLst/>
          </a:prstGeom>
          <a:noFill/>
        </p:spPr>
        <p:txBody>
          <a:bodyPr wrap="square" rtlCol="0">
            <a:spAutoFit/>
          </a:bodyPr>
          <a:lstStyle/>
          <a:p>
            <a:pPr algn="ctr"/>
            <a:r>
              <a:rPr lang="en-US" sz="3600" b="1" dirty="0" smtClean="0">
                <a:solidFill>
                  <a:schemeClr val="accent1">
                    <a:lumMod val="75000"/>
                  </a:schemeClr>
                </a:solidFill>
                <a:latin typeface="Arial" pitchFamily="34" charset="0"/>
                <a:cs typeface="Arial" pitchFamily="34" charset="0"/>
              </a:rPr>
              <a:t>Introducing </a:t>
            </a:r>
            <a:r>
              <a:rPr lang="en-US" sz="3600" b="1" dirty="0">
                <a:solidFill>
                  <a:schemeClr val="accent1">
                    <a:lumMod val="75000"/>
                  </a:schemeClr>
                </a:solidFill>
                <a:latin typeface="Arial" pitchFamily="34" charset="0"/>
                <a:cs typeface="Arial" pitchFamily="34" charset="0"/>
              </a:rPr>
              <a:t>the </a:t>
            </a:r>
            <a:endParaRPr lang="en-US" sz="3600" b="1" dirty="0" smtClean="0">
              <a:solidFill>
                <a:schemeClr val="accent1">
                  <a:lumMod val="75000"/>
                </a:schemeClr>
              </a:solidFill>
              <a:latin typeface="Arial" pitchFamily="34" charset="0"/>
              <a:cs typeface="Arial" pitchFamily="34" charset="0"/>
            </a:endParaRPr>
          </a:p>
          <a:p>
            <a:pPr algn="ctr"/>
            <a:r>
              <a:rPr lang="en-US" sz="3600" b="1" dirty="0" smtClean="0">
                <a:solidFill>
                  <a:schemeClr val="accent1">
                    <a:lumMod val="75000"/>
                  </a:schemeClr>
                </a:solidFill>
                <a:latin typeface="Arial" pitchFamily="34" charset="0"/>
                <a:cs typeface="Arial" pitchFamily="34" charset="0"/>
              </a:rPr>
              <a:t>Measure Up Pressure </a:t>
            </a:r>
            <a:r>
              <a:rPr lang="en-US" sz="3600" b="1" dirty="0">
                <a:solidFill>
                  <a:schemeClr val="accent1">
                    <a:lumMod val="75000"/>
                  </a:schemeClr>
                </a:solidFill>
                <a:latin typeface="Arial" pitchFamily="34" charset="0"/>
                <a:cs typeface="Arial" pitchFamily="34" charset="0"/>
              </a:rPr>
              <a:t>Down </a:t>
            </a:r>
            <a:r>
              <a:rPr lang="en-US" sz="3600" b="1" dirty="0" smtClean="0">
                <a:solidFill>
                  <a:schemeClr val="accent1">
                    <a:lumMod val="75000"/>
                  </a:schemeClr>
                </a:solidFill>
                <a:latin typeface="Arial" pitchFamily="34" charset="0"/>
                <a:cs typeface="Arial" pitchFamily="34" charset="0"/>
              </a:rPr>
              <a:t>Team</a:t>
            </a:r>
          </a:p>
        </p:txBody>
      </p:sp>
      <p:sp>
        <p:nvSpPr>
          <p:cNvPr id="4" name="TextBox 3"/>
          <p:cNvSpPr txBox="1"/>
          <p:nvPr/>
        </p:nvSpPr>
        <p:spPr>
          <a:xfrm>
            <a:off x="1197429" y="2343329"/>
            <a:ext cx="3907971" cy="4031873"/>
          </a:xfrm>
          <a:prstGeom prst="rect">
            <a:avLst/>
          </a:prstGeom>
          <a:noFill/>
        </p:spPr>
        <p:txBody>
          <a:bodyPr wrap="square" rtlCol="0">
            <a:spAutoFit/>
          </a:bodyPr>
          <a:lstStyle/>
          <a:p>
            <a:r>
              <a:rPr lang="en-US" b="1" dirty="0" smtClean="0">
                <a:solidFill>
                  <a:schemeClr val="accent1">
                    <a:lumMod val="50000"/>
                  </a:schemeClr>
                </a:solidFill>
                <a:latin typeface="Arial" pitchFamily="34" charset="0"/>
                <a:cs typeface="Arial" pitchFamily="34" charset="0"/>
              </a:rPr>
              <a:t>Jerry Penso, MD, MBA</a:t>
            </a:r>
          </a:p>
          <a:p>
            <a:r>
              <a:rPr lang="en-US" sz="1600" b="1" dirty="0" smtClean="0">
                <a:solidFill>
                  <a:schemeClr val="accent6">
                    <a:lumMod val="75000"/>
                  </a:schemeClr>
                </a:solidFill>
                <a:latin typeface="Arial" pitchFamily="34" charset="0"/>
                <a:cs typeface="Arial" pitchFamily="34" charset="0"/>
              </a:rPr>
              <a:t>Chief Medical and Quality Officer</a:t>
            </a:r>
          </a:p>
          <a:p>
            <a:r>
              <a:rPr lang="en-US" sz="1600" dirty="0" smtClean="0">
                <a:latin typeface="Arial" pitchFamily="34" charset="0"/>
                <a:cs typeface="Arial" pitchFamily="34" charset="0"/>
              </a:rPr>
              <a:t>jpenso@amga.org</a:t>
            </a:r>
          </a:p>
          <a:p>
            <a:r>
              <a:rPr lang="en-US" sz="1600" dirty="0" smtClean="0">
                <a:latin typeface="Arial" pitchFamily="34" charset="0"/>
                <a:cs typeface="Arial" pitchFamily="34" charset="0"/>
              </a:rPr>
              <a:t>703-838-0033 x356</a:t>
            </a:r>
          </a:p>
          <a:p>
            <a:endParaRPr lang="en-US" dirty="0">
              <a:latin typeface="Arial" pitchFamily="34" charset="0"/>
              <a:cs typeface="Arial" pitchFamily="34" charset="0"/>
            </a:endParaRPr>
          </a:p>
          <a:p>
            <a:r>
              <a:rPr lang="en-US" b="1" dirty="0" smtClean="0">
                <a:solidFill>
                  <a:schemeClr val="accent1">
                    <a:lumMod val="50000"/>
                  </a:schemeClr>
                </a:solidFill>
                <a:latin typeface="Arial" pitchFamily="34" charset="0"/>
                <a:cs typeface="Arial" pitchFamily="34" charset="0"/>
              </a:rPr>
              <a:t>Judy Lubin, MPH</a:t>
            </a:r>
          </a:p>
          <a:p>
            <a:r>
              <a:rPr lang="en-US" sz="1600" b="1" dirty="0" smtClean="0">
                <a:solidFill>
                  <a:schemeClr val="accent6">
                    <a:lumMod val="75000"/>
                  </a:schemeClr>
                </a:solidFill>
                <a:latin typeface="Arial" pitchFamily="34" charset="0"/>
                <a:cs typeface="Arial" pitchFamily="34" charset="0"/>
              </a:rPr>
              <a:t>Project Director</a:t>
            </a:r>
          </a:p>
          <a:p>
            <a:r>
              <a:rPr lang="en-US" sz="1600" dirty="0" smtClean="0">
                <a:latin typeface="Arial" pitchFamily="34" charset="0"/>
                <a:cs typeface="Arial" pitchFamily="34" charset="0"/>
              </a:rPr>
              <a:t>jlubin@amga.org</a:t>
            </a:r>
          </a:p>
          <a:p>
            <a:r>
              <a:rPr lang="en-US" sz="1600" dirty="0" smtClean="0">
                <a:latin typeface="Arial" pitchFamily="34" charset="0"/>
                <a:cs typeface="Arial" pitchFamily="34" charset="0"/>
              </a:rPr>
              <a:t>703-838-0033 x346</a:t>
            </a:r>
          </a:p>
          <a:p>
            <a:endParaRPr lang="en-US" sz="1200" dirty="0">
              <a:solidFill>
                <a:schemeClr val="tx1">
                  <a:lumMod val="95000"/>
                  <a:lumOff val="5000"/>
                </a:schemeClr>
              </a:solidFill>
              <a:latin typeface="Arial" pitchFamily="34" charset="0"/>
              <a:cs typeface="Arial" pitchFamily="34" charset="0"/>
            </a:endParaRPr>
          </a:p>
          <a:p>
            <a:r>
              <a:rPr lang="en-US" b="1" dirty="0">
                <a:solidFill>
                  <a:schemeClr val="accent1">
                    <a:lumMod val="50000"/>
                  </a:schemeClr>
                </a:solidFill>
                <a:latin typeface="Arial" pitchFamily="34" charset="0"/>
                <a:cs typeface="Arial" pitchFamily="34" charset="0"/>
              </a:rPr>
              <a:t>Sherry Greenwood</a:t>
            </a:r>
          </a:p>
          <a:p>
            <a:r>
              <a:rPr lang="en-US" sz="1600" b="1" dirty="0" smtClean="0">
                <a:solidFill>
                  <a:schemeClr val="accent6">
                    <a:lumMod val="75000"/>
                  </a:schemeClr>
                </a:solidFill>
                <a:latin typeface="Arial" pitchFamily="34" charset="0"/>
                <a:cs typeface="Arial" pitchFamily="34" charset="0"/>
              </a:rPr>
              <a:t>Development Coordinator </a:t>
            </a:r>
            <a:endParaRPr lang="en-US" sz="1600" b="1" dirty="0">
              <a:solidFill>
                <a:schemeClr val="accent6">
                  <a:lumMod val="75000"/>
                </a:schemeClr>
              </a:solidFill>
              <a:latin typeface="Arial" pitchFamily="34" charset="0"/>
              <a:cs typeface="Arial" pitchFamily="34" charset="0"/>
            </a:endParaRPr>
          </a:p>
          <a:p>
            <a:r>
              <a:rPr lang="en-US" sz="1600" dirty="0">
                <a:latin typeface="Arial" pitchFamily="34" charset="0"/>
                <a:cs typeface="Arial" pitchFamily="34" charset="0"/>
              </a:rPr>
              <a:t>sgreenwood@amga.org</a:t>
            </a:r>
          </a:p>
          <a:p>
            <a:r>
              <a:rPr lang="en-US" sz="1600" dirty="0">
                <a:latin typeface="Arial" pitchFamily="34" charset="0"/>
                <a:cs typeface="Arial" pitchFamily="34" charset="0"/>
              </a:rPr>
              <a:t>703-838-0033 x352</a:t>
            </a:r>
          </a:p>
          <a:p>
            <a:endParaRPr lang="en-US" sz="1200" dirty="0" smtClean="0">
              <a:solidFill>
                <a:schemeClr val="tx1">
                  <a:lumMod val="95000"/>
                  <a:lumOff val="5000"/>
                </a:schemeClr>
              </a:solidFill>
              <a:latin typeface="Khmer UI" pitchFamily="34" charset="0"/>
              <a:cs typeface="Khmer UI" pitchFamily="34" charset="0"/>
            </a:endParaRPr>
          </a:p>
          <a:p>
            <a:endParaRPr lang="en-US" dirty="0">
              <a:latin typeface="Aparajita" pitchFamily="34" charset="0"/>
              <a:cs typeface="Aparajita" pitchFamily="34" charset="0"/>
            </a:endParaRPr>
          </a:p>
        </p:txBody>
      </p:sp>
      <p:sp>
        <p:nvSpPr>
          <p:cNvPr id="10" name="TextBox 9"/>
          <p:cNvSpPr txBox="1"/>
          <p:nvPr/>
        </p:nvSpPr>
        <p:spPr>
          <a:xfrm>
            <a:off x="5473700" y="2343329"/>
            <a:ext cx="3441700" cy="2862322"/>
          </a:xfrm>
          <a:prstGeom prst="rect">
            <a:avLst/>
          </a:prstGeom>
          <a:noFill/>
        </p:spPr>
        <p:txBody>
          <a:bodyPr wrap="square" rtlCol="0">
            <a:spAutoFit/>
          </a:bodyPr>
          <a:lstStyle/>
          <a:p>
            <a:r>
              <a:rPr lang="en-US" b="1" dirty="0">
                <a:solidFill>
                  <a:schemeClr val="accent1">
                    <a:lumMod val="50000"/>
                  </a:schemeClr>
                </a:solidFill>
                <a:latin typeface="Arial" pitchFamily="34" charset="0"/>
                <a:cs typeface="Arial" pitchFamily="34" charset="0"/>
              </a:rPr>
              <a:t>John </a:t>
            </a:r>
            <a:r>
              <a:rPr lang="en-US" b="1" dirty="0" smtClean="0">
                <a:solidFill>
                  <a:schemeClr val="accent1">
                    <a:lumMod val="50000"/>
                  </a:schemeClr>
                </a:solidFill>
                <a:latin typeface="Arial" pitchFamily="34" charset="0"/>
                <a:cs typeface="Arial" pitchFamily="34" charset="0"/>
              </a:rPr>
              <a:t>Cuddeback, MD, PhD</a:t>
            </a:r>
            <a:endParaRPr lang="en-US" b="1" dirty="0">
              <a:solidFill>
                <a:schemeClr val="accent1">
                  <a:lumMod val="50000"/>
                </a:schemeClr>
              </a:solidFill>
              <a:latin typeface="Arial" pitchFamily="34" charset="0"/>
              <a:cs typeface="Arial" pitchFamily="34" charset="0"/>
            </a:endParaRPr>
          </a:p>
          <a:p>
            <a:r>
              <a:rPr lang="en-US" sz="1600" b="1" dirty="0">
                <a:solidFill>
                  <a:schemeClr val="accent6">
                    <a:lumMod val="75000"/>
                  </a:schemeClr>
                </a:solidFill>
                <a:latin typeface="Arial" pitchFamily="34" charset="0"/>
                <a:cs typeface="Arial" pitchFamily="34" charset="0"/>
              </a:rPr>
              <a:t>Chief Medical </a:t>
            </a:r>
            <a:r>
              <a:rPr lang="en-US" sz="1600" b="1" dirty="0" smtClean="0">
                <a:solidFill>
                  <a:schemeClr val="accent6">
                    <a:lumMod val="75000"/>
                  </a:schemeClr>
                </a:solidFill>
                <a:latin typeface="Arial" pitchFamily="34" charset="0"/>
                <a:cs typeface="Arial" pitchFamily="34" charset="0"/>
              </a:rPr>
              <a:t>Informatics </a:t>
            </a:r>
            <a:r>
              <a:rPr lang="en-US" sz="1600" b="1" dirty="0">
                <a:solidFill>
                  <a:schemeClr val="accent6">
                    <a:lumMod val="75000"/>
                  </a:schemeClr>
                </a:solidFill>
                <a:latin typeface="Arial" pitchFamily="34" charset="0"/>
                <a:cs typeface="Arial" pitchFamily="34" charset="0"/>
              </a:rPr>
              <a:t>Officer </a:t>
            </a:r>
          </a:p>
          <a:p>
            <a:r>
              <a:rPr lang="en-US" sz="1600" dirty="0">
                <a:latin typeface="Arial" pitchFamily="34" charset="0"/>
                <a:cs typeface="Arial" pitchFamily="34" charset="0"/>
              </a:rPr>
              <a:t>jcuddeback@amga.org</a:t>
            </a:r>
          </a:p>
          <a:p>
            <a:r>
              <a:rPr lang="en-US" sz="1600" dirty="0">
                <a:latin typeface="Arial" pitchFamily="34" charset="0"/>
                <a:cs typeface="Arial" pitchFamily="34" charset="0"/>
              </a:rPr>
              <a:t>703-838-0033 </a:t>
            </a:r>
            <a:r>
              <a:rPr lang="en-US" sz="1600" dirty="0" smtClean="0">
                <a:latin typeface="Arial" pitchFamily="34" charset="0"/>
                <a:cs typeface="Arial" pitchFamily="34" charset="0"/>
              </a:rPr>
              <a:t>x359</a:t>
            </a:r>
          </a:p>
          <a:p>
            <a:endParaRPr lang="en-US" b="1" dirty="0" smtClean="0">
              <a:solidFill>
                <a:schemeClr val="accent1">
                  <a:lumMod val="50000"/>
                </a:schemeClr>
              </a:solidFill>
              <a:latin typeface="Arial" pitchFamily="34" charset="0"/>
              <a:cs typeface="Arial" pitchFamily="34" charset="0"/>
            </a:endParaRPr>
          </a:p>
          <a:p>
            <a:r>
              <a:rPr lang="en-US" b="1" dirty="0" smtClean="0">
                <a:solidFill>
                  <a:schemeClr val="accent1">
                    <a:lumMod val="50000"/>
                  </a:schemeClr>
                </a:solidFill>
                <a:latin typeface="Arial" pitchFamily="34" charset="0"/>
                <a:cs typeface="Arial" pitchFamily="34" charset="0"/>
              </a:rPr>
              <a:t>Joyce Jones</a:t>
            </a:r>
          </a:p>
          <a:p>
            <a:r>
              <a:rPr lang="en-US" sz="1600" b="1" dirty="0" smtClean="0">
                <a:solidFill>
                  <a:schemeClr val="accent6">
                    <a:lumMod val="75000"/>
                  </a:schemeClr>
                </a:solidFill>
                <a:latin typeface="Arial" pitchFamily="34" charset="0"/>
                <a:cs typeface="Arial" pitchFamily="34" charset="0"/>
              </a:rPr>
              <a:t>Quality Program Coordinator</a:t>
            </a:r>
          </a:p>
          <a:p>
            <a:r>
              <a:rPr lang="en-US" sz="1600" dirty="0" smtClean="0">
                <a:latin typeface="Arial" pitchFamily="34" charset="0"/>
                <a:cs typeface="Arial" pitchFamily="34" charset="0"/>
              </a:rPr>
              <a:t>jjones@amga.org</a:t>
            </a:r>
          </a:p>
          <a:p>
            <a:r>
              <a:rPr lang="en-US" sz="1600" dirty="0" smtClean="0">
                <a:latin typeface="Arial" pitchFamily="34" charset="0"/>
                <a:cs typeface="Arial" pitchFamily="34" charset="0"/>
              </a:rPr>
              <a:t>703-838-0033 x340</a:t>
            </a:r>
          </a:p>
          <a:p>
            <a:endParaRPr lang="en-US" sz="1200" dirty="0">
              <a:solidFill>
                <a:schemeClr val="tx1">
                  <a:lumMod val="95000"/>
                  <a:lumOff val="5000"/>
                </a:schemeClr>
              </a:solidFill>
              <a:latin typeface="Arial" pitchFamily="34" charset="0"/>
              <a:cs typeface="Arial" pitchFamily="34" charset="0"/>
            </a:endParaRPr>
          </a:p>
          <a:p>
            <a:endParaRPr lang="en-US" dirty="0">
              <a:latin typeface="Aparajita" pitchFamily="34" charset="0"/>
              <a:cs typeface="Aparajita" pitchFamily="34" charset="0"/>
            </a:endParaRPr>
          </a:p>
        </p:txBody>
      </p:sp>
      <p:sp>
        <p:nvSpPr>
          <p:cNvPr id="11" name="Slide Number Placeholder 4"/>
          <p:cNvSpPr txBox="1">
            <a:spLocks/>
          </p:cNvSpPr>
          <p:nvPr/>
        </p:nvSpPr>
        <p:spPr>
          <a:xfrm>
            <a:off x="8272584" y="6165585"/>
            <a:ext cx="7620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lumMod val="85000"/>
                    <a:lumOff val="1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B5D6DF-0046-4AD6-B9C1-F073F6C4C3BB}" type="slidenum">
              <a:rPr lang="en-US" smtClean="0"/>
              <a:pPr/>
              <a:t>1</a:t>
            </a:fld>
            <a:endParaRPr lang="en-US" dirty="0"/>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b="8905"/>
          <a:stretch/>
        </p:blipFill>
        <p:spPr>
          <a:xfrm>
            <a:off x="435429" y="2375413"/>
            <a:ext cx="750576" cy="1029598"/>
          </a:xfrm>
          <a:prstGeom prst="rect">
            <a:avLst/>
          </a:prstGeom>
          <a:ln>
            <a:noFill/>
          </a:ln>
          <a:effectLst>
            <a:outerShdw blurRad="292100" dist="139700" dir="2700000" algn="tl" rotWithShape="0">
              <a:srgbClr val="333333">
                <a:alpha val="65000"/>
              </a:srgbClr>
            </a:outerShdw>
          </a:effectLst>
        </p:spPr>
      </p:pic>
      <p:pic>
        <p:nvPicPr>
          <p:cNvPr id="1027" name="Picture 1" descr="cid:image001.jpg@01CDD8F9.39155C9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429" y="4876800"/>
            <a:ext cx="759931" cy="10043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66910" y="2362200"/>
            <a:ext cx="706790" cy="979239"/>
          </a:xfrm>
          <a:prstGeom prst="rect">
            <a:avLst/>
          </a:prstGeom>
          <a:ln>
            <a:noFill/>
          </a:ln>
          <a:effectLst>
            <a:outerShdw blurRad="292100" dist="139700" dir="2700000" algn="tl" rotWithShape="0">
              <a:srgbClr val="333333">
                <a:alpha val="65000"/>
              </a:srgbClr>
            </a:outerShdw>
          </a:effectLst>
        </p:spPr>
      </p:pic>
      <p:pic>
        <p:nvPicPr>
          <p:cNvPr id="1028" name="Picture 4" descr="C:\Users\jpenso\AppData\Local\Microsoft\Windows\Temporary Internet Files\Content.Outlook\2EITBTSD\JudyLubin_programbook.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5429" y="3733800"/>
            <a:ext cx="750576" cy="8431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29989" y="3735851"/>
            <a:ext cx="764412" cy="9172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 descr="S:\AMGA Staff\AMGA LOGO 2012\AMGA LOGO 2012\AMGA only\AMGA_only_web.jp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4216" r="97808"/>
                    </a14:imgEffect>
                  </a14:imgLayer>
                </a14:imgProps>
              </a:ext>
              <a:ext uri="{28A0092B-C50C-407E-A947-70E740481C1C}">
                <a14:useLocalDpi xmlns:a14="http://schemas.microsoft.com/office/drawing/2010/main" val="0"/>
              </a:ext>
            </a:extLst>
          </a:blip>
          <a:srcRect/>
          <a:stretch>
            <a:fillRect/>
          </a:stretch>
        </p:blipFill>
        <p:spPr bwMode="auto">
          <a:xfrm>
            <a:off x="838200" y="6246223"/>
            <a:ext cx="1211138" cy="31657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MGF.tif"/>
          <p:cNvPicPr>
            <a:picLocks noChangeAspect="1"/>
          </p:cNvPicPr>
          <p:nvPr/>
        </p:nvPicPr>
        <p:blipFill>
          <a:blip r:embed="rId11" cstate="print">
            <a:extLst>
              <a:ext uri="{BEBA8EAE-BF5A-486C-A8C5-ECC9F3942E4B}">
                <a14:imgProps xmlns:a14="http://schemas.microsoft.com/office/drawing/2010/main">
                  <a14:imgLayer r:embed="rId12">
                    <a14:imgEffect>
                      <a14:backgroundRemoval t="6786" b="71786" l="0" r="100000"/>
                    </a14:imgEffect>
                  </a14:imgLayer>
                </a14:imgProps>
              </a:ext>
              <a:ext uri="{28A0092B-C50C-407E-A947-70E740481C1C}">
                <a14:useLocalDpi xmlns:a14="http://schemas.microsoft.com/office/drawing/2010/main" val="0"/>
              </a:ext>
            </a:extLst>
          </a:blip>
          <a:srcRect/>
          <a:stretch>
            <a:fillRect/>
          </a:stretch>
        </p:blipFill>
        <p:spPr bwMode="auto">
          <a:xfrm>
            <a:off x="7217465" y="6257337"/>
            <a:ext cx="961492" cy="384048"/>
          </a:xfrm>
          <a:prstGeom prst="rect">
            <a:avLst/>
          </a:prstGeom>
          <a:noFill/>
          <a:ln>
            <a:noFill/>
          </a:ln>
        </p:spPr>
      </p:pic>
    </p:spTree>
    <p:extLst>
      <p:ext uri="{BB962C8B-B14F-4D97-AF65-F5344CB8AC3E}">
        <p14:creationId xmlns:p14="http://schemas.microsoft.com/office/powerpoint/2010/main" val="15291621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4400" y="3524145"/>
            <a:ext cx="3729076" cy="248362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525" y="762000"/>
            <a:ext cx="3729075" cy="248362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037" y="3523246"/>
            <a:ext cx="3745563" cy="249460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2" name="Slide Number Placeholder 4"/>
          <p:cNvSpPr txBox="1">
            <a:spLocks/>
          </p:cNvSpPr>
          <p:nvPr/>
        </p:nvSpPr>
        <p:spPr>
          <a:xfrm>
            <a:off x="8272584" y="6165585"/>
            <a:ext cx="7620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lumMod val="85000"/>
                    <a:lumOff val="1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B5D6DF-0046-4AD6-B9C1-F073F6C4C3BB}" type="slidenum">
              <a:rPr lang="en-US" smtClean="0"/>
              <a:pPr/>
              <a:t>19</a:t>
            </a:fld>
            <a:endParaRPr lang="en-US" dirty="0"/>
          </a:p>
        </p:txBody>
      </p:sp>
      <p:pic>
        <p:nvPicPr>
          <p:cNvPr id="2050" name="Picture 2" descr="http://photos.samuelhurd.com/NPC-Clients/November-29th-2012-Measure-up/i-g3LhNV4/0/XL/DSC_7328-XL.jpg">
            <a:hlinkClick r:id=""/>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4400" y="762000"/>
            <a:ext cx="3729076" cy="248362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4256236686"/>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28575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33400" y="1402283"/>
            <a:ext cx="8382000" cy="5016758"/>
          </a:xfrm>
          <a:prstGeom prst="rect">
            <a:avLst/>
          </a:prstGeom>
          <a:noFill/>
        </p:spPr>
        <p:txBody>
          <a:bodyPr wrap="square" rtlCol="0">
            <a:spAutoFit/>
          </a:bodyPr>
          <a:lstStyle/>
          <a:p>
            <a:pPr algn="ctr"/>
            <a:r>
              <a:rPr lang="en-US" sz="3600" b="1" dirty="0" smtClean="0">
                <a:solidFill>
                  <a:schemeClr val="accent1">
                    <a:lumMod val="75000"/>
                  </a:schemeClr>
                </a:solidFill>
                <a:latin typeface="Arial" pitchFamily="34" charset="0"/>
                <a:cs typeface="Arial" pitchFamily="34" charset="0"/>
              </a:rPr>
              <a:t>What We </a:t>
            </a:r>
            <a:r>
              <a:rPr lang="en-US" sz="3600" b="1" dirty="0">
                <a:solidFill>
                  <a:schemeClr val="accent1">
                    <a:lumMod val="75000"/>
                  </a:schemeClr>
                </a:solidFill>
                <a:latin typeface="Arial" pitchFamily="34" charset="0"/>
                <a:cs typeface="Arial" pitchFamily="34" charset="0"/>
              </a:rPr>
              <a:t>W</a:t>
            </a:r>
            <a:r>
              <a:rPr lang="en-US" sz="3600" b="1" dirty="0" smtClean="0">
                <a:solidFill>
                  <a:schemeClr val="accent1">
                    <a:lumMod val="75000"/>
                  </a:schemeClr>
                </a:solidFill>
                <a:latin typeface="Arial" pitchFamily="34" charset="0"/>
                <a:cs typeface="Arial" pitchFamily="34" charset="0"/>
              </a:rPr>
              <a:t>ill Provide</a:t>
            </a:r>
          </a:p>
          <a:p>
            <a:pPr algn="ctr"/>
            <a:endParaRPr lang="en-US" sz="3600" b="1" dirty="0" smtClean="0">
              <a:solidFill>
                <a:schemeClr val="accent1">
                  <a:lumMod val="75000"/>
                </a:schemeClr>
              </a:solidFill>
              <a:latin typeface="Arial" pitchFamily="34" charset="0"/>
              <a:cs typeface="Arial" pitchFamily="34" charset="0"/>
            </a:endParaRPr>
          </a:p>
          <a:p>
            <a:pPr marL="573088" indent="-573088">
              <a:buFontTx/>
              <a:buAutoNum type="arabicPeriod"/>
            </a:pPr>
            <a:r>
              <a:rPr lang="en-US" sz="2800" dirty="0">
                <a:latin typeface="Arial" pitchFamily="34" charset="0"/>
                <a:cs typeface="Arial" pitchFamily="34" charset="0"/>
              </a:rPr>
              <a:t>Monthly webinars </a:t>
            </a:r>
          </a:p>
          <a:p>
            <a:pPr marL="573088" indent="-573088">
              <a:buAutoNum type="arabicPeriod"/>
            </a:pPr>
            <a:r>
              <a:rPr lang="en-US" sz="2800" dirty="0" smtClean="0">
                <a:latin typeface="Arial" pitchFamily="34" charset="0"/>
                <a:cs typeface="Arial" pitchFamily="34" charset="0"/>
              </a:rPr>
              <a:t>Hypertension </a:t>
            </a:r>
            <a:r>
              <a:rPr lang="en-US" sz="2800" i="1" dirty="0" smtClean="0">
                <a:latin typeface="Arial" pitchFamily="34" charset="0"/>
                <a:cs typeface="Arial" pitchFamily="34" charset="0"/>
              </a:rPr>
              <a:t>Best Practices </a:t>
            </a:r>
            <a:r>
              <a:rPr lang="en-US" sz="2800" dirty="0" smtClean="0">
                <a:latin typeface="Arial" pitchFamily="34" charset="0"/>
                <a:cs typeface="Arial" pitchFamily="34" charset="0"/>
              </a:rPr>
              <a:t>case studies </a:t>
            </a:r>
          </a:p>
          <a:p>
            <a:pPr marL="573088" indent="-573088">
              <a:buAutoNum type="arabicPeriod"/>
            </a:pPr>
            <a:r>
              <a:rPr lang="en-US" sz="2800" dirty="0" smtClean="0">
                <a:latin typeface="Arial" pitchFamily="34" charset="0"/>
                <a:cs typeface="Arial" pitchFamily="34" charset="0"/>
              </a:rPr>
              <a:t>Campaign website</a:t>
            </a:r>
          </a:p>
          <a:p>
            <a:pPr marL="573088" indent="-573088">
              <a:buAutoNum type="arabicPeriod"/>
            </a:pPr>
            <a:r>
              <a:rPr lang="en-US" sz="2800" dirty="0" smtClean="0">
                <a:latin typeface="Arial" pitchFamily="34" charset="0"/>
                <a:cs typeface="Arial" pitchFamily="34" charset="0"/>
              </a:rPr>
              <a:t>Provider toolkit </a:t>
            </a:r>
          </a:p>
          <a:p>
            <a:pPr marL="573088" indent="-573088">
              <a:buAutoNum type="arabicPeriod"/>
            </a:pPr>
            <a:r>
              <a:rPr lang="en-US" sz="2800" dirty="0" smtClean="0">
                <a:latin typeface="Arial" pitchFamily="34" charset="0"/>
                <a:cs typeface="Arial" pitchFamily="34" charset="0"/>
              </a:rPr>
              <a:t>Anceta data warehouse benchmarking data</a:t>
            </a:r>
          </a:p>
          <a:p>
            <a:pPr marL="573088" indent="-573088">
              <a:buAutoNum type="arabicPeriod"/>
            </a:pPr>
            <a:r>
              <a:rPr lang="en-US" sz="2800" dirty="0" smtClean="0">
                <a:latin typeface="Arial" pitchFamily="34" charset="0"/>
                <a:cs typeface="Arial" pitchFamily="34" charset="0"/>
              </a:rPr>
              <a:t>Scientific evaluation of the campaign  </a:t>
            </a:r>
          </a:p>
          <a:p>
            <a:pPr marL="742950" indent="-742950">
              <a:buAutoNum type="arabicPeriod"/>
            </a:pPr>
            <a:endParaRPr lang="en-US" sz="4000" b="1" dirty="0" smtClean="0">
              <a:solidFill>
                <a:schemeClr val="accent1">
                  <a:lumMod val="75000"/>
                </a:schemeClr>
              </a:solidFill>
              <a:latin typeface="Aparajita" pitchFamily="34" charset="0"/>
              <a:cs typeface="Aparajita" pitchFamily="34" charset="0"/>
            </a:endParaRPr>
          </a:p>
          <a:p>
            <a:pPr marL="742950" indent="-742950" algn="ctr">
              <a:buAutoNum type="arabicPeriod"/>
            </a:pPr>
            <a:endParaRPr lang="en-US" sz="4000" b="1" dirty="0" smtClean="0">
              <a:solidFill>
                <a:schemeClr val="accent1">
                  <a:lumMod val="75000"/>
                </a:schemeClr>
              </a:solidFill>
              <a:latin typeface="Aparajita" pitchFamily="34" charset="0"/>
              <a:cs typeface="Aparajita" pitchFamily="34" charset="0"/>
            </a:endParaRPr>
          </a:p>
        </p:txBody>
      </p:sp>
      <p:sp>
        <p:nvSpPr>
          <p:cNvPr id="9" name="Slide Number Placeholder 4"/>
          <p:cNvSpPr txBox="1">
            <a:spLocks/>
          </p:cNvSpPr>
          <p:nvPr/>
        </p:nvSpPr>
        <p:spPr>
          <a:xfrm>
            <a:off x="8272584" y="6165585"/>
            <a:ext cx="7620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lumMod val="85000"/>
                    <a:lumOff val="1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B5D6DF-0046-4AD6-B9C1-F073F6C4C3BB}" type="slidenum">
              <a:rPr lang="en-US" smtClean="0"/>
              <a:pPr/>
              <a:t>20</a:t>
            </a:fld>
            <a:endParaRPr lang="en-US" dirty="0"/>
          </a:p>
        </p:txBody>
      </p:sp>
      <p:pic>
        <p:nvPicPr>
          <p:cNvPr id="7" name="Picture 4" descr="S:\AMGA Staff\AMGA LOGO 2012\AMGA LOGO 2012\AMGA only\AMGA_only_web.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4216" r="97808"/>
                    </a14:imgEffect>
                  </a14:imgLayer>
                </a14:imgProps>
              </a:ext>
              <a:ext uri="{28A0092B-C50C-407E-A947-70E740481C1C}">
                <a14:useLocalDpi xmlns:a14="http://schemas.microsoft.com/office/drawing/2010/main" val="0"/>
              </a:ext>
            </a:extLst>
          </a:blip>
          <a:srcRect/>
          <a:stretch>
            <a:fillRect/>
          </a:stretch>
        </p:blipFill>
        <p:spPr bwMode="auto">
          <a:xfrm>
            <a:off x="838200" y="6246223"/>
            <a:ext cx="1211138" cy="3165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MGF.tif"/>
          <p:cNvPicPr>
            <a:picLocks noChangeAspect="1"/>
          </p:cNvPicPr>
          <p:nvPr/>
        </p:nvPicPr>
        <p:blipFill>
          <a:blip r:embed="rId6" cstate="print">
            <a:extLst>
              <a:ext uri="{BEBA8EAE-BF5A-486C-A8C5-ECC9F3942E4B}">
                <a14:imgProps xmlns:a14="http://schemas.microsoft.com/office/drawing/2010/main">
                  <a14:imgLayer r:embed="rId7">
                    <a14:imgEffect>
                      <a14:backgroundRemoval t="6786" b="71786" l="0" r="100000"/>
                    </a14:imgEffect>
                  </a14:imgLayer>
                </a14:imgProps>
              </a:ext>
              <a:ext uri="{28A0092B-C50C-407E-A947-70E740481C1C}">
                <a14:useLocalDpi xmlns:a14="http://schemas.microsoft.com/office/drawing/2010/main" val="0"/>
              </a:ext>
            </a:extLst>
          </a:blip>
          <a:srcRect/>
          <a:stretch>
            <a:fillRect/>
          </a:stretch>
        </p:blipFill>
        <p:spPr bwMode="auto">
          <a:xfrm>
            <a:off x="7217465" y="6257337"/>
            <a:ext cx="961492" cy="384048"/>
          </a:xfrm>
          <a:prstGeom prst="rect">
            <a:avLst/>
          </a:prstGeom>
          <a:noFill/>
          <a:ln>
            <a:noFill/>
          </a:ln>
        </p:spPr>
      </p:pic>
    </p:spTree>
    <p:extLst>
      <p:ext uri="{BB962C8B-B14F-4D97-AF65-F5344CB8AC3E}">
        <p14:creationId xmlns:p14="http://schemas.microsoft.com/office/powerpoint/2010/main" val="38539203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85800" y="914400"/>
            <a:ext cx="8153400" cy="381000"/>
          </a:xfrm>
        </p:spPr>
        <p:txBody>
          <a:bodyPr>
            <a:normAutofit fontScale="90000"/>
          </a:bodyPr>
          <a:lstStyle/>
          <a:p>
            <a:pPr eaLnBrk="1" hangingPunct="1"/>
            <a:r>
              <a:rPr lang="en-US" sz="4000" b="1" dirty="0" smtClean="0">
                <a:solidFill>
                  <a:schemeClr val="accent1">
                    <a:lumMod val="75000"/>
                  </a:schemeClr>
                </a:solidFill>
                <a:latin typeface="Arial" pitchFamily="34" charset="0"/>
                <a:cs typeface="Arial" pitchFamily="34" charset="0"/>
              </a:rPr>
              <a:t>Patients and Consumers</a:t>
            </a:r>
            <a:endParaRPr lang="en-US" sz="4000" b="1" i="1" dirty="0" smtClean="0">
              <a:solidFill>
                <a:schemeClr val="accent1">
                  <a:lumMod val="75000"/>
                </a:schemeClr>
              </a:solidFill>
              <a:latin typeface="Arial" pitchFamily="34" charset="0"/>
              <a:cs typeface="Arial" pitchFamily="34" charset="0"/>
            </a:endParaRPr>
          </a:p>
        </p:txBody>
      </p:sp>
      <p:sp>
        <p:nvSpPr>
          <p:cNvPr id="26629" name="Rectangle 10"/>
          <p:cNvSpPr>
            <a:spLocks noChangeArrowheads="1"/>
          </p:cNvSpPr>
          <p:nvPr/>
        </p:nvSpPr>
        <p:spPr bwMode="auto">
          <a:xfrm>
            <a:off x="4648200" y="2363212"/>
            <a:ext cx="4267200" cy="2554545"/>
          </a:xfrm>
          <a:prstGeom prst="rect">
            <a:avLst/>
          </a:prstGeom>
          <a:noFill/>
          <a:ln w="9525">
            <a:noFill/>
            <a:miter lim="800000"/>
            <a:headEnd/>
            <a:tailEnd/>
          </a:ln>
        </p:spPr>
        <p:txBody>
          <a:bodyPr wrap="square">
            <a:spAutoFit/>
          </a:bodyPr>
          <a:lstStyle/>
          <a:p>
            <a:r>
              <a:rPr lang="en-US" sz="3200" dirty="0" smtClean="0">
                <a:latin typeface="Arial" pitchFamily="34" charset="0"/>
                <a:cs typeface="Arial" pitchFamily="34" charset="0"/>
              </a:rPr>
              <a:t>Use tools to monitor blood pressure, manage medications and adopt healthy lifestyle changes</a:t>
            </a:r>
            <a:endParaRPr lang="en-US" dirty="0">
              <a:latin typeface="Arial" pitchFamily="34" charset="0"/>
              <a:cs typeface="Arial" pitchFamily="34" charset="0"/>
            </a:endParaRPr>
          </a:p>
        </p:txBody>
      </p:sp>
      <p:pic>
        <p:nvPicPr>
          <p:cNvPr id="52227" name="Picture 3" descr="C:\Documents and Settings\Fiona\Local Settings\Temporary Internet Files\Content.IE5\Y2UFK4Y1\MP900442509[1].jpg"/>
          <p:cNvPicPr>
            <a:picLocks noChangeAspect="1" noChangeArrowheads="1"/>
          </p:cNvPicPr>
          <p:nvPr/>
        </p:nvPicPr>
        <p:blipFill>
          <a:blip r:embed="rId3" cstate="print"/>
          <a:srcRect/>
          <a:stretch>
            <a:fillRect/>
          </a:stretch>
        </p:blipFill>
        <p:spPr bwMode="auto">
          <a:xfrm>
            <a:off x="838200" y="1524000"/>
            <a:ext cx="2971800" cy="44577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1" name="Slide Number Placeholder 4"/>
          <p:cNvSpPr txBox="1">
            <a:spLocks/>
          </p:cNvSpPr>
          <p:nvPr/>
        </p:nvSpPr>
        <p:spPr>
          <a:xfrm>
            <a:off x="8272584" y="6165585"/>
            <a:ext cx="7620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lumMod val="85000"/>
                    <a:lumOff val="1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B5D6DF-0046-4AD6-B9C1-F073F6C4C3BB}" type="slidenum">
              <a:rPr lang="en-US" smtClean="0"/>
              <a:pPr/>
              <a:t>21</a:t>
            </a:fld>
            <a:endParaRPr lang="en-US" dirty="0"/>
          </a:p>
        </p:txBody>
      </p:sp>
      <p:pic>
        <p:nvPicPr>
          <p:cNvPr id="8" name="Picture 4" descr="S:\AMGA Staff\AMGA LOGO 2012\AMGA LOGO 2012\AMGA only\AMGA_only_web.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4216" r="97808"/>
                    </a14:imgEffect>
                  </a14:imgLayer>
                </a14:imgProps>
              </a:ext>
              <a:ext uri="{28A0092B-C50C-407E-A947-70E740481C1C}">
                <a14:useLocalDpi xmlns:a14="http://schemas.microsoft.com/office/drawing/2010/main" val="0"/>
              </a:ext>
            </a:extLst>
          </a:blip>
          <a:srcRect/>
          <a:stretch>
            <a:fillRect/>
          </a:stretch>
        </p:blipFill>
        <p:spPr bwMode="auto">
          <a:xfrm>
            <a:off x="838200" y="6246223"/>
            <a:ext cx="1211138" cy="3165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MGF.tif"/>
          <p:cNvPicPr>
            <a:picLocks noChangeAspect="1"/>
          </p:cNvPicPr>
          <p:nvPr/>
        </p:nvPicPr>
        <p:blipFill>
          <a:blip r:embed="rId6" cstate="print">
            <a:extLst>
              <a:ext uri="{BEBA8EAE-BF5A-486C-A8C5-ECC9F3942E4B}">
                <a14:imgProps xmlns:a14="http://schemas.microsoft.com/office/drawing/2010/main">
                  <a14:imgLayer r:embed="rId7">
                    <a14:imgEffect>
                      <a14:backgroundRemoval t="6786" b="71786" l="0" r="100000"/>
                    </a14:imgEffect>
                  </a14:imgLayer>
                </a14:imgProps>
              </a:ext>
              <a:ext uri="{28A0092B-C50C-407E-A947-70E740481C1C}">
                <a14:useLocalDpi xmlns:a14="http://schemas.microsoft.com/office/drawing/2010/main" val="0"/>
              </a:ext>
            </a:extLst>
          </a:blip>
          <a:srcRect/>
          <a:stretch>
            <a:fillRect/>
          </a:stretch>
        </p:blipFill>
        <p:spPr bwMode="auto">
          <a:xfrm>
            <a:off x="7217465" y="6257337"/>
            <a:ext cx="961492" cy="384048"/>
          </a:xfrm>
          <a:prstGeom prst="rect">
            <a:avLst/>
          </a:prstGeom>
          <a:noFill/>
          <a:ln>
            <a:noFill/>
          </a:ln>
        </p:spPr>
      </p:pic>
    </p:spTree>
    <p:extLst>
      <p:ext uri="{BB962C8B-B14F-4D97-AF65-F5344CB8AC3E}">
        <p14:creationId xmlns:p14="http://schemas.microsoft.com/office/powerpoint/2010/main" val="2329536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800100" y="914400"/>
            <a:ext cx="8153400" cy="381000"/>
          </a:xfrm>
        </p:spPr>
        <p:txBody>
          <a:bodyPr>
            <a:normAutofit fontScale="90000"/>
          </a:bodyPr>
          <a:lstStyle/>
          <a:p>
            <a:pPr eaLnBrk="1" hangingPunct="1"/>
            <a:r>
              <a:rPr lang="en-US" sz="4000" b="1" dirty="0" smtClean="0">
                <a:solidFill>
                  <a:schemeClr val="accent1">
                    <a:lumMod val="75000"/>
                  </a:schemeClr>
                </a:solidFill>
                <a:latin typeface="Arial" pitchFamily="34" charset="0"/>
                <a:cs typeface="Arial" pitchFamily="34" charset="0"/>
              </a:rPr>
              <a:t>Strategic Partnerships</a:t>
            </a:r>
            <a:endParaRPr lang="en-US" sz="4000" b="1" i="1" dirty="0" smtClean="0">
              <a:solidFill>
                <a:schemeClr val="accent1">
                  <a:lumMod val="75000"/>
                </a:schemeClr>
              </a:solidFill>
              <a:latin typeface="Arial" pitchFamily="34" charset="0"/>
              <a:cs typeface="Arial" pitchFamily="34" charset="0"/>
            </a:endParaRPr>
          </a:p>
        </p:txBody>
      </p:sp>
      <p:sp>
        <p:nvSpPr>
          <p:cNvPr id="26629" name="Rectangle 10"/>
          <p:cNvSpPr>
            <a:spLocks noChangeArrowheads="1"/>
          </p:cNvSpPr>
          <p:nvPr/>
        </p:nvSpPr>
        <p:spPr bwMode="auto">
          <a:xfrm>
            <a:off x="685800" y="2185046"/>
            <a:ext cx="4419600" cy="2831544"/>
          </a:xfrm>
          <a:prstGeom prst="rect">
            <a:avLst/>
          </a:prstGeom>
          <a:noFill/>
          <a:ln w="9525">
            <a:noFill/>
            <a:miter lim="800000"/>
            <a:headEnd/>
            <a:tailEnd/>
          </a:ln>
        </p:spPr>
        <p:txBody>
          <a:bodyPr wrap="square">
            <a:spAutoFit/>
          </a:bodyPr>
          <a:lstStyle/>
          <a:p>
            <a:r>
              <a:rPr lang="en-US" sz="3200" dirty="0" smtClean="0">
                <a:latin typeface="Arial" pitchFamily="34" charset="0"/>
                <a:cs typeface="Arial" pitchFamily="34" charset="0"/>
              </a:rPr>
              <a:t>Government, non-profit and private sector organizations engaged in collaborative partnerships</a:t>
            </a:r>
            <a:endParaRPr lang="en-US" sz="3200" dirty="0">
              <a:latin typeface="Arial" pitchFamily="34" charset="0"/>
              <a:cs typeface="Arial" pitchFamily="34" charset="0"/>
            </a:endParaRPr>
          </a:p>
          <a:p>
            <a:pPr>
              <a:buFont typeface="Arial" charset="0"/>
              <a:buNone/>
            </a:pPr>
            <a:endParaRPr lang="en-US" dirty="0">
              <a:solidFill>
                <a:srgbClr val="0070C0"/>
              </a:solidFill>
            </a:endParaRPr>
          </a:p>
        </p:txBody>
      </p:sp>
      <p:pic>
        <p:nvPicPr>
          <p:cNvPr id="53264" name="Picture 16" descr="C:\Documents and Settings\Fiona\Local Settings\Temporary Internet Files\Content.IE5\MAU7T8AI\MP900401735[1].jpg"/>
          <p:cNvPicPr>
            <a:picLocks noChangeAspect="1" noChangeArrowheads="1"/>
          </p:cNvPicPr>
          <p:nvPr/>
        </p:nvPicPr>
        <p:blipFill>
          <a:blip r:embed="rId3" cstate="print"/>
          <a:srcRect/>
          <a:stretch>
            <a:fillRect/>
          </a:stretch>
        </p:blipFill>
        <p:spPr bwMode="auto">
          <a:xfrm>
            <a:off x="5418221" y="1676400"/>
            <a:ext cx="2895600" cy="434128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1" name="Slide Number Placeholder 4"/>
          <p:cNvSpPr txBox="1">
            <a:spLocks/>
          </p:cNvSpPr>
          <p:nvPr/>
        </p:nvSpPr>
        <p:spPr>
          <a:xfrm>
            <a:off x="8272584" y="6165585"/>
            <a:ext cx="7620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lumMod val="85000"/>
                    <a:lumOff val="1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B5D6DF-0046-4AD6-B9C1-F073F6C4C3BB}" type="slidenum">
              <a:rPr lang="en-US" smtClean="0"/>
              <a:pPr/>
              <a:t>22</a:t>
            </a:fld>
            <a:endParaRPr lang="en-US" dirty="0"/>
          </a:p>
        </p:txBody>
      </p:sp>
      <p:pic>
        <p:nvPicPr>
          <p:cNvPr id="8" name="Picture 4" descr="S:\AMGA Staff\AMGA LOGO 2012\AMGA LOGO 2012\AMGA only\AMGA_only_web.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4216" r="97808"/>
                    </a14:imgEffect>
                  </a14:imgLayer>
                </a14:imgProps>
              </a:ext>
              <a:ext uri="{28A0092B-C50C-407E-A947-70E740481C1C}">
                <a14:useLocalDpi xmlns:a14="http://schemas.microsoft.com/office/drawing/2010/main" val="0"/>
              </a:ext>
            </a:extLst>
          </a:blip>
          <a:srcRect/>
          <a:stretch>
            <a:fillRect/>
          </a:stretch>
        </p:blipFill>
        <p:spPr bwMode="auto">
          <a:xfrm>
            <a:off x="838200" y="6246223"/>
            <a:ext cx="1211138" cy="3165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MGF.tif"/>
          <p:cNvPicPr>
            <a:picLocks noChangeAspect="1"/>
          </p:cNvPicPr>
          <p:nvPr/>
        </p:nvPicPr>
        <p:blipFill>
          <a:blip r:embed="rId6" cstate="print">
            <a:extLst>
              <a:ext uri="{BEBA8EAE-BF5A-486C-A8C5-ECC9F3942E4B}">
                <a14:imgProps xmlns:a14="http://schemas.microsoft.com/office/drawing/2010/main">
                  <a14:imgLayer r:embed="rId7">
                    <a14:imgEffect>
                      <a14:backgroundRemoval t="6786" b="71786" l="0" r="100000"/>
                    </a14:imgEffect>
                  </a14:imgLayer>
                </a14:imgProps>
              </a:ext>
              <a:ext uri="{28A0092B-C50C-407E-A947-70E740481C1C}">
                <a14:useLocalDpi xmlns:a14="http://schemas.microsoft.com/office/drawing/2010/main" val="0"/>
              </a:ext>
            </a:extLst>
          </a:blip>
          <a:srcRect/>
          <a:stretch>
            <a:fillRect/>
          </a:stretch>
        </p:blipFill>
        <p:spPr bwMode="auto">
          <a:xfrm>
            <a:off x="7217465" y="6257337"/>
            <a:ext cx="961492" cy="384048"/>
          </a:xfrm>
          <a:prstGeom prst="rect">
            <a:avLst/>
          </a:prstGeom>
          <a:noFill/>
          <a:ln>
            <a:noFill/>
          </a:ln>
        </p:spPr>
      </p:pic>
    </p:spTree>
    <p:extLst>
      <p:ext uri="{BB962C8B-B14F-4D97-AF65-F5344CB8AC3E}">
        <p14:creationId xmlns:p14="http://schemas.microsoft.com/office/powerpoint/2010/main" val="14616424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85800" y="838200"/>
            <a:ext cx="8153400" cy="381000"/>
          </a:xfrm>
        </p:spPr>
        <p:txBody>
          <a:bodyPr>
            <a:normAutofit fontScale="90000"/>
          </a:bodyPr>
          <a:lstStyle/>
          <a:p>
            <a:pPr eaLnBrk="1" hangingPunct="1"/>
            <a:r>
              <a:rPr lang="en-US" sz="4000" b="1" dirty="0" smtClean="0">
                <a:solidFill>
                  <a:schemeClr val="accent1">
                    <a:lumMod val="75000"/>
                  </a:schemeClr>
                </a:solidFill>
                <a:latin typeface="Arial" pitchFamily="34" charset="0"/>
                <a:cs typeface="Arial" pitchFamily="34" charset="0"/>
              </a:rPr>
              <a:t>Employers</a:t>
            </a:r>
            <a:endParaRPr lang="en-US" sz="4000" b="1" i="1" dirty="0" smtClean="0">
              <a:solidFill>
                <a:schemeClr val="accent1">
                  <a:lumMod val="75000"/>
                </a:schemeClr>
              </a:solidFill>
              <a:latin typeface="Arial" pitchFamily="34" charset="0"/>
              <a:cs typeface="Arial" pitchFamily="34" charset="0"/>
            </a:endParaRPr>
          </a:p>
        </p:txBody>
      </p:sp>
      <p:sp>
        <p:nvSpPr>
          <p:cNvPr id="26629" name="Rectangle 10"/>
          <p:cNvSpPr>
            <a:spLocks noChangeArrowheads="1"/>
          </p:cNvSpPr>
          <p:nvPr/>
        </p:nvSpPr>
        <p:spPr bwMode="auto">
          <a:xfrm>
            <a:off x="4114800" y="2514600"/>
            <a:ext cx="4572000" cy="2831544"/>
          </a:xfrm>
          <a:prstGeom prst="rect">
            <a:avLst/>
          </a:prstGeom>
          <a:noFill/>
          <a:ln w="9525">
            <a:noFill/>
            <a:miter lim="800000"/>
            <a:headEnd/>
            <a:tailEnd/>
          </a:ln>
        </p:spPr>
        <p:txBody>
          <a:bodyPr wrap="square">
            <a:spAutoFit/>
          </a:bodyPr>
          <a:lstStyle/>
          <a:p>
            <a:r>
              <a:rPr lang="en-US" sz="3200" dirty="0" smtClean="0">
                <a:latin typeface="Arial" pitchFamily="34" charset="0"/>
                <a:cs typeface="Arial" pitchFamily="34" charset="0"/>
              </a:rPr>
              <a:t>Employers engage and involve employees in wellness programs and activities with support from the AMGF</a:t>
            </a:r>
            <a:endParaRPr lang="en-US" sz="3200" dirty="0">
              <a:latin typeface="Arial" pitchFamily="34" charset="0"/>
              <a:cs typeface="Arial" pitchFamily="34" charset="0"/>
            </a:endParaRPr>
          </a:p>
          <a:p>
            <a:pPr>
              <a:buFont typeface="Arial" charset="0"/>
              <a:buNone/>
            </a:pPr>
            <a:endParaRPr lang="en-US" dirty="0">
              <a:solidFill>
                <a:srgbClr val="0070C0"/>
              </a:solidFill>
            </a:endParaRPr>
          </a:p>
        </p:txBody>
      </p:sp>
      <p:pic>
        <p:nvPicPr>
          <p:cNvPr id="54284" name="Picture 12" descr="C:\Documents and Settings\Fiona\Local Settings\Temporary Internet Files\Content.IE5\9QH5YIRZ\MP900448536[1].jpg"/>
          <p:cNvPicPr>
            <a:picLocks noChangeAspect="1" noChangeArrowheads="1"/>
          </p:cNvPicPr>
          <p:nvPr/>
        </p:nvPicPr>
        <p:blipFill>
          <a:blip r:embed="rId3" cstate="print"/>
          <a:srcRect/>
          <a:stretch>
            <a:fillRect/>
          </a:stretch>
        </p:blipFill>
        <p:spPr bwMode="auto">
          <a:xfrm>
            <a:off x="914400" y="1676400"/>
            <a:ext cx="2819400" cy="42291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6" name="Slide Number Placeholder 4"/>
          <p:cNvSpPr txBox="1">
            <a:spLocks/>
          </p:cNvSpPr>
          <p:nvPr/>
        </p:nvSpPr>
        <p:spPr>
          <a:xfrm>
            <a:off x="8272584" y="6165585"/>
            <a:ext cx="7620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lumMod val="85000"/>
                    <a:lumOff val="1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B5D6DF-0046-4AD6-B9C1-F073F6C4C3BB}" type="slidenum">
              <a:rPr lang="en-US" smtClean="0"/>
              <a:pPr/>
              <a:t>23</a:t>
            </a:fld>
            <a:endParaRPr lang="en-US" dirty="0"/>
          </a:p>
        </p:txBody>
      </p:sp>
      <p:pic>
        <p:nvPicPr>
          <p:cNvPr id="8" name="Picture 4" descr="S:\AMGA Staff\AMGA LOGO 2012\AMGA LOGO 2012\AMGA only\AMGA_only_web.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4216" r="97808"/>
                    </a14:imgEffect>
                  </a14:imgLayer>
                </a14:imgProps>
              </a:ext>
              <a:ext uri="{28A0092B-C50C-407E-A947-70E740481C1C}">
                <a14:useLocalDpi xmlns:a14="http://schemas.microsoft.com/office/drawing/2010/main" val="0"/>
              </a:ext>
            </a:extLst>
          </a:blip>
          <a:srcRect/>
          <a:stretch>
            <a:fillRect/>
          </a:stretch>
        </p:blipFill>
        <p:spPr bwMode="auto">
          <a:xfrm>
            <a:off x="838200" y="6246223"/>
            <a:ext cx="1211138" cy="3165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MGF.tif"/>
          <p:cNvPicPr>
            <a:picLocks noChangeAspect="1"/>
          </p:cNvPicPr>
          <p:nvPr/>
        </p:nvPicPr>
        <p:blipFill>
          <a:blip r:embed="rId6" cstate="print">
            <a:extLst>
              <a:ext uri="{BEBA8EAE-BF5A-486C-A8C5-ECC9F3942E4B}">
                <a14:imgProps xmlns:a14="http://schemas.microsoft.com/office/drawing/2010/main">
                  <a14:imgLayer r:embed="rId7">
                    <a14:imgEffect>
                      <a14:backgroundRemoval t="6786" b="71786" l="0" r="100000"/>
                    </a14:imgEffect>
                  </a14:imgLayer>
                </a14:imgProps>
              </a:ext>
              <a:ext uri="{28A0092B-C50C-407E-A947-70E740481C1C}">
                <a14:useLocalDpi xmlns:a14="http://schemas.microsoft.com/office/drawing/2010/main" val="0"/>
              </a:ext>
            </a:extLst>
          </a:blip>
          <a:srcRect/>
          <a:stretch>
            <a:fillRect/>
          </a:stretch>
        </p:blipFill>
        <p:spPr bwMode="auto">
          <a:xfrm>
            <a:off x="7217465" y="6257337"/>
            <a:ext cx="961492" cy="384048"/>
          </a:xfrm>
          <a:prstGeom prst="rect">
            <a:avLst/>
          </a:prstGeom>
          <a:noFill/>
          <a:ln>
            <a:noFill/>
          </a:ln>
        </p:spPr>
      </p:pic>
    </p:spTree>
    <p:extLst>
      <p:ext uri="{BB962C8B-B14F-4D97-AF65-F5344CB8AC3E}">
        <p14:creationId xmlns:p14="http://schemas.microsoft.com/office/powerpoint/2010/main" val="42489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85800" y="990600"/>
            <a:ext cx="8458200" cy="381000"/>
          </a:xfrm>
        </p:spPr>
        <p:txBody>
          <a:bodyPr>
            <a:normAutofit fontScale="90000"/>
          </a:bodyPr>
          <a:lstStyle/>
          <a:p>
            <a:pPr eaLnBrk="1" hangingPunct="1"/>
            <a:r>
              <a:rPr lang="en-US" sz="4000" b="1" dirty="0" smtClean="0">
                <a:solidFill>
                  <a:schemeClr val="accent1">
                    <a:lumMod val="75000"/>
                  </a:schemeClr>
                </a:solidFill>
                <a:latin typeface="Arial" pitchFamily="34" charset="0"/>
                <a:cs typeface="Arial" pitchFamily="34" charset="0"/>
              </a:rPr>
              <a:t>Media Campaign to Raise Awareness</a:t>
            </a:r>
            <a:endParaRPr lang="en-US" sz="4000" b="1" i="1" dirty="0" smtClean="0">
              <a:solidFill>
                <a:schemeClr val="accent1">
                  <a:lumMod val="75000"/>
                </a:schemeClr>
              </a:solidFill>
              <a:latin typeface="Arial" pitchFamily="34" charset="0"/>
              <a:cs typeface="Arial" pitchFamily="34" charset="0"/>
            </a:endParaRPr>
          </a:p>
        </p:txBody>
      </p:sp>
      <p:sp>
        <p:nvSpPr>
          <p:cNvPr id="26629" name="Rectangle 10"/>
          <p:cNvSpPr>
            <a:spLocks noChangeArrowheads="1"/>
          </p:cNvSpPr>
          <p:nvPr/>
        </p:nvSpPr>
        <p:spPr bwMode="auto">
          <a:xfrm>
            <a:off x="609600" y="2148006"/>
            <a:ext cx="4419600" cy="3323987"/>
          </a:xfrm>
          <a:prstGeom prst="rect">
            <a:avLst/>
          </a:prstGeom>
          <a:noFill/>
          <a:ln w="9525">
            <a:noFill/>
            <a:miter lim="800000"/>
            <a:headEnd/>
            <a:tailEnd/>
          </a:ln>
        </p:spPr>
        <p:txBody>
          <a:bodyPr wrap="square">
            <a:spAutoFit/>
          </a:bodyPr>
          <a:lstStyle/>
          <a:p>
            <a:r>
              <a:rPr lang="en-US" sz="3200" dirty="0" smtClean="0">
                <a:latin typeface="Arial" pitchFamily="34" charset="0"/>
                <a:cs typeface="Arial" pitchFamily="34" charset="0"/>
              </a:rPr>
              <a:t>High profile media events to raise awareness including survey, special events and publishing research findings </a:t>
            </a:r>
            <a:endParaRPr lang="en-US" sz="3200" dirty="0">
              <a:latin typeface="Arial" pitchFamily="34" charset="0"/>
              <a:cs typeface="Arial" pitchFamily="34" charset="0"/>
            </a:endParaRPr>
          </a:p>
          <a:p>
            <a:pPr>
              <a:buFont typeface="Arial" charset="0"/>
              <a:buNone/>
            </a:pPr>
            <a:endParaRPr lang="en-US" dirty="0">
              <a:solidFill>
                <a:srgbClr val="0070C0"/>
              </a:solidFill>
            </a:endParaRPr>
          </a:p>
        </p:txBody>
      </p:sp>
      <p:pic>
        <p:nvPicPr>
          <p:cNvPr id="55300" name="Picture 4" descr="http://kms.thepulsenetwork.com/wp-content/uploads/2011/02/inner-media.gif"/>
          <p:cNvPicPr>
            <a:picLocks noChangeAspect="1" noChangeArrowheads="1"/>
          </p:cNvPicPr>
          <p:nvPr/>
        </p:nvPicPr>
        <p:blipFill>
          <a:blip r:embed="rId3" cstate="print"/>
          <a:srcRect/>
          <a:stretch>
            <a:fillRect/>
          </a:stretch>
        </p:blipFill>
        <p:spPr bwMode="auto">
          <a:xfrm>
            <a:off x="5257800" y="2248903"/>
            <a:ext cx="3581400" cy="278029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4" name="Slide Number Placeholder 4"/>
          <p:cNvSpPr txBox="1">
            <a:spLocks/>
          </p:cNvSpPr>
          <p:nvPr/>
        </p:nvSpPr>
        <p:spPr>
          <a:xfrm>
            <a:off x="8272584" y="6165585"/>
            <a:ext cx="7620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lumMod val="85000"/>
                    <a:lumOff val="1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B5D6DF-0046-4AD6-B9C1-F073F6C4C3BB}" type="slidenum">
              <a:rPr lang="en-US" smtClean="0"/>
              <a:pPr/>
              <a:t>24</a:t>
            </a:fld>
            <a:endParaRPr lang="en-US" dirty="0"/>
          </a:p>
        </p:txBody>
      </p:sp>
      <p:pic>
        <p:nvPicPr>
          <p:cNvPr id="8" name="Picture 4" descr="S:\AMGA Staff\AMGA LOGO 2012\AMGA LOGO 2012\AMGA only\AMGA_only_web.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4216" r="97808"/>
                    </a14:imgEffect>
                  </a14:imgLayer>
                </a14:imgProps>
              </a:ext>
              <a:ext uri="{28A0092B-C50C-407E-A947-70E740481C1C}">
                <a14:useLocalDpi xmlns:a14="http://schemas.microsoft.com/office/drawing/2010/main" val="0"/>
              </a:ext>
            </a:extLst>
          </a:blip>
          <a:srcRect/>
          <a:stretch>
            <a:fillRect/>
          </a:stretch>
        </p:blipFill>
        <p:spPr bwMode="auto">
          <a:xfrm>
            <a:off x="838200" y="6246223"/>
            <a:ext cx="1211138" cy="3165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MGF.tif"/>
          <p:cNvPicPr>
            <a:picLocks noChangeAspect="1"/>
          </p:cNvPicPr>
          <p:nvPr/>
        </p:nvPicPr>
        <p:blipFill>
          <a:blip r:embed="rId6" cstate="print">
            <a:extLst>
              <a:ext uri="{BEBA8EAE-BF5A-486C-A8C5-ECC9F3942E4B}">
                <a14:imgProps xmlns:a14="http://schemas.microsoft.com/office/drawing/2010/main">
                  <a14:imgLayer r:embed="rId7">
                    <a14:imgEffect>
                      <a14:backgroundRemoval t="6786" b="71786" l="0" r="100000"/>
                    </a14:imgEffect>
                  </a14:imgLayer>
                </a14:imgProps>
              </a:ext>
              <a:ext uri="{28A0092B-C50C-407E-A947-70E740481C1C}">
                <a14:useLocalDpi xmlns:a14="http://schemas.microsoft.com/office/drawing/2010/main" val="0"/>
              </a:ext>
            </a:extLst>
          </a:blip>
          <a:srcRect/>
          <a:stretch>
            <a:fillRect/>
          </a:stretch>
        </p:blipFill>
        <p:spPr bwMode="auto">
          <a:xfrm>
            <a:off x="7217465" y="6257337"/>
            <a:ext cx="961492" cy="384048"/>
          </a:xfrm>
          <a:prstGeom prst="rect">
            <a:avLst/>
          </a:prstGeom>
          <a:noFill/>
          <a:ln>
            <a:noFill/>
          </a:ln>
        </p:spPr>
      </p:pic>
    </p:spTree>
    <p:extLst>
      <p:ext uri="{BB962C8B-B14F-4D97-AF65-F5344CB8AC3E}">
        <p14:creationId xmlns:p14="http://schemas.microsoft.com/office/powerpoint/2010/main" val="3166666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758" r="5271"/>
          <a:stretch/>
        </p:blipFill>
        <p:spPr>
          <a:xfrm>
            <a:off x="-8021" y="-8021"/>
            <a:ext cx="5763125" cy="6858000"/>
          </a:xfrm>
          <a:prstGeom prst="rect">
            <a:avLst/>
          </a:prstGeom>
        </p:spPr>
      </p:pic>
      <p:sp>
        <p:nvSpPr>
          <p:cNvPr id="8" name="Slide Number Placeholder 4"/>
          <p:cNvSpPr txBox="1">
            <a:spLocks/>
          </p:cNvSpPr>
          <p:nvPr/>
        </p:nvSpPr>
        <p:spPr>
          <a:xfrm>
            <a:off x="8272584" y="6165585"/>
            <a:ext cx="7620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lumMod val="85000"/>
                    <a:lumOff val="1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B5D6DF-0046-4AD6-B9C1-F073F6C4C3BB}" type="slidenum">
              <a:rPr lang="en-US" smtClean="0"/>
              <a:pPr/>
              <a:t>25</a:t>
            </a:fld>
            <a:endParaRPr lang="en-US" dirty="0"/>
          </a:p>
        </p:txBody>
      </p:sp>
      <p:sp>
        <p:nvSpPr>
          <p:cNvPr id="9" name="Title 4"/>
          <p:cNvSpPr txBox="1">
            <a:spLocks/>
          </p:cNvSpPr>
          <p:nvPr/>
        </p:nvSpPr>
        <p:spPr>
          <a:xfrm>
            <a:off x="5755104" y="1404202"/>
            <a:ext cx="3388896" cy="5433746"/>
          </a:xfrm>
          <a:prstGeom prst="rect">
            <a:avLst/>
          </a:prstGeom>
        </p:spPr>
        <p:txBody>
          <a:bodyPr vert="horz" lIns="91440" tIns="45720" rIns="91440" bIns="45720" rtlCol="0" anchor="b" anchorCtr="0">
            <a:normAutofit fontScale="67500" lnSpcReduction="2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dirty="0" smtClean="0">
                <a:solidFill>
                  <a:schemeClr val="accent1">
                    <a:lumMod val="75000"/>
                  </a:schemeClr>
                </a:solidFill>
                <a:latin typeface="Arial" pitchFamily="34" charset="0"/>
                <a:cs typeface="Arial" pitchFamily="34" charset="0"/>
              </a:rPr>
              <a:t>Health Care Professionals Page</a:t>
            </a:r>
          </a:p>
          <a:p>
            <a:endParaRPr lang="en-US" sz="3600" b="1" dirty="0">
              <a:solidFill>
                <a:schemeClr val="accent1">
                  <a:lumMod val="75000"/>
                </a:schemeClr>
              </a:solidFill>
              <a:latin typeface="Arial" pitchFamily="34" charset="0"/>
              <a:cs typeface="Arial" pitchFamily="34" charset="0"/>
            </a:endParaRPr>
          </a:p>
          <a:p>
            <a:pPr marL="285750" lvl="2" indent="-285750">
              <a:spcBef>
                <a:spcPct val="0"/>
              </a:spcBef>
              <a:buFont typeface="Arial" pitchFamily="34" charset="0"/>
              <a:buChar char="•"/>
            </a:pPr>
            <a:r>
              <a:rPr lang="en-US" sz="4000" dirty="0" smtClean="0">
                <a:latin typeface="Arial" pitchFamily="34" charset="0"/>
                <a:cs typeface="Arial" pitchFamily="34" charset="0"/>
              </a:rPr>
              <a:t>Campaign Brochure</a:t>
            </a:r>
          </a:p>
          <a:p>
            <a:pPr marL="285750" lvl="2" indent="-285750">
              <a:spcBef>
                <a:spcPct val="0"/>
              </a:spcBef>
              <a:buFont typeface="Arial" pitchFamily="34" charset="0"/>
              <a:buChar char="•"/>
            </a:pPr>
            <a:r>
              <a:rPr lang="en-US" sz="4000" dirty="0" smtClean="0">
                <a:latin typeface="Arial" pitchFamily="34" charset="0"/>
                <a:cs typeface="Arial" pitchFamily="34" charset="0"/>
              </a:rPr>
              <a:t>Campaign </a:t>
            </a:r>
            <a:r>
              <a:rPr lang="en-US" sz="4000" dirty="0">
                <a:latin typeface="Arial" pitchFamily="34" charset="0"/>
                <a:cs typeface="Arial" pitchFamily="34" charset="0"/>
              </a:rPr>
              <a:t>Registration </a:t>
            </a:r>
            <a:r>
              <a:rPr lang="en-US" sz="4000" dirty="0" smtClean="0">
                <a:latin typeface="Arial" pitchFamily="34" charset="0"/>
                <a:cs typeface="Arial" pitchFamily="34" charset="0"/>
              </a:rPr>
              <a:t>Link</a:t>
            </a:r>
          </a:p>
          <a:p>
            <a:pPr marL="285750" lvl="2" indent="-285750">
              <a:spcBef>
                <a:spcPct val="0"/>
              </a:spcBef>
              <a:buFont typeface="Arial" pitchFamily="34" charset="0"/>
              <a:buChar char="•"/>
            </a:pPr>
            <a:r>
              <a:rPr lang="en-US" sz="4000" dirty="0" smtClean="0">
                <a:latin typeface="Arial" pitchFamily="34" charset="0"/>
                <a:cs typeface="Arial" pitchFamily="34" charset="0"/>
              </a:rPr>
              <a:t>Frequently Asked Questions (FAQs)</a:t>
            </a:r>
          </a:p>
          <a:p>
            <a:pPr marL="285750" lvl="2" indent="-285750">
              <a:spcBef>
                <a:spcPct val="0"/>
              </a:spcBef>
              <a:buFont typeface="Arial" pitchFamily="34" charset="0"/>
              <a:buChar char="•"/>
            </a:pPr>
            <a:r>
              <a:rPr lang="en-US" sz="4000" dirty="0" smtClean="0">
                <a:latin typeface="Arial" pitchFamily="34" charset="0"/>
                <a:cs typeface="Arial" pitchFamily="34" charset="0"/>
              </a:rPr>
              <a:t>Campaign Intranet/Discussion Board</a:t>
            </a:r>
          </a:p>
          <a:p>
            <a:pPr marL="285750" lvl="2" indent="-285750">
              <a:spcBef>
                <a:spcPct val="0"/>
              </a:spcBef>
              <a:buFont typeface="Arial" pitchFamily="34" charset="0"/>
              <a:buChar char="•"/>
            </a:pPr>
            <a:r>
              <a:rPr lang="en-US" sz="4000" dirty="0">
                <a:latin typeface="Arial" pitchFamily="34" charset="0"/>
                <a:cs typeface="Arial" pitchFamily="34" charset="0"/>
              </a:rPr>
              <a:t>Best Practices in Hypertension Case Studies</a:t>
            </a:r>
          </a:p>
          <a:p>
            <a:pPr marL="285750" lvl="2" indent="-285750">
              <a:spcBef>
                <a:spcPct val="0"/>
              </a:spcBef>
              <a:buFont typeface="Arial" pitchFamily="34" charset="0"/>
              <a:buChar char="•"/>
            </a:pPr>
            <a:r>
              <a:rPr lang="en-US" sz="4000" dirty="0">
                <a:latin typeface="Arial" pitchFamily="34" charset="0"/>
                <a:cs typeface="Arial" pitchFamily="34" charset="0"/>
              </a:rPr>
              <a:t>Provider Toolkit </a:t>
            </a:r>
          </a:p>
          <a:p>
            <a:pPr marL="0" lvl="2">
              <a:spcBef>
                <a:spcPct val="0"/>
              </a:spcBef>
            </a:pPr>
            <a:endParaRPr lang="en-US" sz="3000" dirty="0">
              <a:latin typeface="Arial" pitchFamily="34" charset="0"/>
              <a:cs typeface="Arial" pitchFamily="34" charset="0"/>
            </a:endParaRPr>
          </a:p>
          <a:p>
            <a:endParaRPr lang="en-US" sz="9600" b="1" dirty="0">
              <a:solidFill>
                <a:schemeClr val="accent1">
                  <a:lumMod val="75000"/>
                </a:schemeClr>
              </a:solidFill>
              <a:latin typeface="Arial" pitchFamily="34" charset="0"/>
              <a:cs typeface="Arial" pitchFamily="34" charset="0"/>
            </a:endParaRPr>
          </a:p>
        </p:txBody>
      </p:sp>
      <p:sp>
        <p:nvSpPr>
          <p:cNvPr id="2" name="TextBox 1"/>
          <p:cNvSpPr txBox="1"/>
          <p:nvPr/>
        </p:nvSpPr>
        <p:spPr>
          <a:xfrm rot="21035279">
            <a:off x="236621" y="896368"/>
            <a:ext cx="5273841" cy="1015663"/>
          </a:xfrm>
          <a:prstGeom prst="rect">
            <a:avLst/>
          </a:prstGeom>
          <a:solidFill>
            <a:schemeClr val="accent1">
              <a:lumMod val="20000"/>
              <a:lumOff val="8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3600" b="1" dirty="0">
                <a:solidFill>
                  <a:schemeClr val="accent1">
                    <a:lumMod val="75000"/>
                  </a:schemeClr>
                </a:solidFill>
                <a:latin typeface="Arial" pitchFamily="34" charset="0"/>
                <a:cs typeface="Arial" pitchFamily="34" charset="0"/>
              </a:rPr>
              <a:t>Campaign Website</a:t>
            </a:r>
            <a:r>
              <a:rPr lang="en-US" sz="2800" b="1" dirty="0">
                <a:solidFill>
                  <a:schemeClr val="accent1">
                    <a:lumMod val="75000"/>
                  </a:schemeClr>
                </a:solidFill>
                <a:latin typeface="Arial" pitchFamily="34" charset="0"/>
                <a:cs typeface="Arial" pitchFamily="34" charset="0"/>
              </a:rPr>
              <a:t/>
            </a:r>
            <a:br>
              <a:rPr lang="en-US" sz="2800" b="1" dirty="0">
                <a:solidFill>
                  <a:schemeClr val="accent1">
                    <a:lumMod val="75000"/>
                  </a:schemeClr>
                </a:solidFill>
                <a:latin typeface="Arial" pitchFamily="34" charset="0"/>
                <a:cs typeface="Arial" pitchFamily="34" charset="0"/>
              </a:rPr>
            </a:br>
            <a:r>
              <a:rPr lang="en-US" sz="2400" dirty="0" smtClean="0">
                <a:solidFill>
                  <a:schemeClr val="accent1">
                    <a:lumMod val="75000"/>
                  </a:schemeClr>
                </a:solidFill>
                <a:latin typeface="Arial" pitchFamily="34" charset="0"/>
                <a:cs typeface="Arial" pitchFamily="34" charset="0"/>
              </a:rPr>
              <a:t>www.MeasureUpPressureDown.com</a:t>
            </a:r>
            <a:endParaRPr lang="en-US" sz="2400" dirty="0">
              <a:solidFill>
                <a:schemeClr val="accent1">
                  <a:lumMod val="75000"/>
                </a:schemeClr>
              </a:solidFill>
            </a:endParaRPr>
          </a:p>
        </p:txBody>
      </p:sp>
    </p:spTree>
    <p:extLst>
      <p:ext uri="{BB962C8B-B14F-4D97-AF65-F5344CB8AC3E}">
        <p14:creationId xmlns:p14="http://schemas.microsoft.com/office/powerpoint/2010/main" val="2581267367"/>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590800" y="1880682"/>
            <a:ext cx="6400800" cy="4183952"/>
          </a:xfrm>
        </p:spPr>
        <p:txBody>
          <a:bodyPr/>
          <a:lstStyle/>
          <a:p>
            <a:pPr marL="0" indent="0">
              <a:buNone/>
            </a:pPr>
            <a:endParaRPr lang="en-US" b="1" dirty="0">
              <a:hlinkClick r:id="rId2"/>
            </a:endParaRPr>
          </a:p>
          <a:p>
            <a:pPr marL="0" indent="0">
              <a:buNone/>
            </a:pPr>
            <a:r>
              <a:rPr lang="en-US" sz="2000" b="1" dirty="0" smtClean="0">
                <a:solidFill>
                  <a:schemeClr val="tx1"/>
                </a:solidFill>
                <a:latin typeface="Arial" pitchFamily="34" charset="0"/>
                <a:cs typeface="Arial" pitchFamily="34" charset="0"/>
              </a:rPr>
              <a:t>www.twitter.com/controlpressure</a:t>
            </a:r>
          </a:p>
          <a:p>
            <a:pPr marL="0" indent="0">
              <a:buNone/>
            </a:pPr>
            <a:endParaRPr lang="en-US" sz="2000" b="1" dirty="0" smtClean="0">
              <a:solidFill>
                <a:schemeClr val="tx1"/>
              </a:solidFill>
              <a:latin typeface="Arial" pitchFamily="34" charset="0"/>
              <a:cs typeface="Arial" pitchFamily="34" charset="0"/>
            </a:endParaRPr>
          </a:p>
          <a:p>
            <a:pPr marL="0" indent="0">
              <a:buNone/>
            </a:pPr>
            <a:endParaRPr lang="en-US" sz="2000" b="1" dirty="0" smtClean="0">
              <a:solidFill>
                <a:schemeClr val="tx1"/>
              </a:solidFill>
              <a:latin typeface="Arial" pitchFamily="34" charset="0"/>
              <a:cs typeface="Arial" pitchFamily="34" charset="0"/>
            </a:endParaRPr>
          </a:p>
          <a:p>
            <a:pPr marL="0" indent="0">
              <a:buNone/>
            </a:pPr>
            <a:r>
              <a:rPr lang="en-US" sz="2000" b="1" dirty="0" smtClean="0">
                <a:solidFill>
                  <a:schemeClr val="tx1"/>
                </a:solidFill>
                <a:latin typeface="Arial" pitchFamily="34" charset="0"/>
                <a:cs typeface="Arial" pitchFamily="34" charset="0"/>
              </a:rPr>
              <a:t>www.facebook.com/measureuppressuredown</a:t>
            </a:r>
          </a:p>
          <a:p>
            <a:pPr marL="0" indent="0">
              <a:buNone/>
            </a:pPr>
            <a:endParaRPr lang="en-US" sz="2000" b="1" dirty="0" smtClean="0">
              <a:solidFill>
                <a:schemeClr val="tx1"/>
              </a:solidFill>
              <a:latin typeface="Arial" pitchFamily="34" charset="0"/>
              <a:cs typeface="Arial" pitchFamily="34" charset="0"/>
            </a:endParaRPr>
          </a:p>
          <a:p>
            <a:pPr marL="0" indent="0">
              <a:buNone/>
            </a:pPr>
            <a:endParaRPr lang="en-US" sz="2000" b="1" dirty="0" smtClean="0">
              <a:solidFill>
                <a:schemeClr val="tx1"/>
              </a:solidFill>
              <a:latin typeface="Arial" pitchFamily="34" charset="0"/>
              <a:cs typeface="Arial" pitchFamily="34" charset="0"/>
            </a:endParaRPr>
          </a:p>
          <a:p>
            <a:pPr marL="0" indent="0">
              <a:buNone/>
            </a:pPr>
            <a:endParaRPr lang="en-US" sz="2000" b="1" dirty="0" smtClean="0">
              <a:solidFill>
                <a:schemeClr val="tx1"/>
              </a:solidFill>
              <a:latin typeface="Arial" pitchFamily="34" charset="0"/>
              <a:cs typeface="Arial" pitchFamily="34" charset="0"/>
            </a:endParaRPr>
          </a:p>
          <a:p>
            <a:pPr marL="0" indent="0">
              <a:buNone/>
            </a:pPr>
            <a:r>
              <a:rPr lang="en-US" sz="2000" b="1" dirty="0" smtClean="0">
                <a:solidFill>
                  <a:schemeClr val="tx1"/>
                </a:solidFill>
                <a:latin typeface="Arial" pitchFamily="34" charset="0"/>
                <a:cs typeface="Arial" pitchFamily="34" charset="0"/>
              </a:rPr>
              <a:t>www.flickr.com/photos/measureuppressuredown</a:t>
            </a:r>
          </a:p>
          <a:p>
            <a:pPr marL="0" indent="0">
              <a:buNone/>
            </a:pPr>
            <a:endParaRPr lang="en-US" sz="2000" dirty="0" smtClean="0"/>
          </a:p>
          <a:p>
            <a:endParaRPr lang="en-US" dirty="0"/>
          </a:p>
          <a:p>
            <a:endParaRPr lang="en-US" dirty="0"/>
          </a:p>
        </p:txBody>
      </p:sp>
      <p:sp>
        <p:nvSpPr>
          <p:cNvPr id="3" name="Slide Number Placeholder 2"/>
          <p:cNvSpPr>
            <a:spLocks noGrp="1"/>
          </p:cNvSpPr>
          <p:nvPr>
            <p:ph type="sldNum" sz="quarter" idx="12"/>
          </p:nvPr>
        </p:nvSpPr>
        <p:spPr/>
        <p:txBody>
          <a:bodyPr/>
          <a:lstStyle/>
          <a:p>
            <a:fld id="{1EB5D6DF-0046-4AD6-B9C1-F073F6C4C3BB}" type="slidenum">
              <a:rPr lang="en-US" smtClean="0"/>
              <a:t>26</a:t>
            </a:fld>
            <a:endParaRPr lang="en-US" dirty="0"/>
          </a:p>
        </p:txBody>
      </p:sp>
      <p:sp>
        <p:nvSpPr>
          <p:cNvPr id="8" name="Title 4"/>
          <p:cNvSpPr>
            <a:spLocks noGrp="1"/>
          </p:cNvSpPr>
          <p:nvPr>
            <p:ph type="title"/>
          </p:nvPr>
        </p:nvSpPr>
        <p:spPr>
          <a:xfrm>
            <a:off x="762000" y="762000"/>
            <a:ext cx="6781800" cy="609600"/>
          </a:xfrm>
        </p:spPr>
        <p:txBody>
          <a:bodyPr>
            <a:noAutofit/>
          </a:bodyPr>
          <a:lstStyle/>
          <a:p>
            <a:r>
              <a:rPr lang="en-US" sz="3600" b="1" dirty="0" smtClean="0">
                <a:solidFill>
                  <a:schemeClr val="accent1">
                    <a:lumMod val="75000"/>
                  </a:schemeClr>
                </a:solidFill>
                <a:latin typeface="Arial" pitchFamily="34" charset="0"/>
                <a:cs typeface="Arial" pitchFamily="34" charset="0"/>
              </a:rPr>
              <a:t>Social Media</a:t>
            </a:r>
            <a:endParaRPr lang="en-US" sz="3600" b="1" dirty="0">
              <a:solidFill>
                <a:schemeClr val="accent1">
                  <a:lumMod val="75000"/>
                </a:schemeClr>
              </a:solidFill>
              <a:latin typeface="Arial" pitchFamily="34" charset="0"/>
              <a:cs typeface="Arial"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026" y="1864189"/>
            <a:ext cx="1133856" cy="994219"/>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026" y="3215804"/>
            <a:ext cx="1458468" cy="817833"/>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7026" y="4453270"/>
            <a:ext cx="1242774" cy="994219"/>
          </a:xfrm>
          <a:prstGeom prst="rect">
            <a:avLst/>
          </a:prstGeom>
          <a:ln>
            <a:noFill/>
          </a:ln>
          <a:effectLst>
            <a:outerShdw blurRad="292100" dist="139700" dir="2700000" algn="tl" rotWithShape="0">
              <a:srgbClr val="333333">
                <a:alpha val="65000"/>
              </a:srgbClr>
            </a:outerShdw>
          </a:effectLst>
        </p:spPr>
      </p:pic>
      <p:pic>
        <p:nvPicPr>
          <p:cNvPr id="12" name="Picture 4" descr="S:\AMGA Staff\AMGA LOGO 2012\AMGA LOGO 2012\AMGA only\AMGA_only_web.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4216" r="97808"/>
                    </a14:imgEffect>
                  </a14:imgLayer>
                </a14:imgProps>
              </a:ext>
              <a:ext uri="{28A0092B-C50C-407E-A947-70E740481C1C}">
                <a14:useLocalDpi xmlns:a14="http://schemas.microsoft.com/office/drawing/2010/main" val="0"/>
              </a:ext>
            </a:extLst>
          </a:blip>
          <a:srcRect/>
          <a:stretch>
            <a:fillRect/>
          </a:stretch>
        </p:blipFill>
        <p:spPr bwMode="auto">
          <a:xfrm>
            <a:off x="838200" y="6246223"/>
            <a:ext cx="1211138" cy="3165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MGF.tif"/>
          <p:cNvPicPr>
            <a:picLocks noChangeAspect="1"/>
          </p:cNvPicPr>
          <p:nvPr/>
        </p:nvPicPr>
        <p:blipFill>
          <a:blip r:embed="rId8" cstate="print">
            <a:extLst>
              <a:ext uri="{BEBA8EAE-BF5A-486C-A8C5-ECC9F3942E4B}">
                <a14:imgProps xmlns:a14="http://schemas.microsoft.com/office/drawing/2010/main">
                  <a14:imgLayer r:embed="rId9">
                    <a14:imgEffect>
                      <a14:backgroundRemoval t="6786" b="71786" l="0" r="100000"/>
                    </a14:imgEffect>
                  </a14:imgLayer>
                </a14:imgProps>
              </a:ext>
              <a:ext uri="{28A0092B-C50C-407E-A947-70E740481C1C}">
                <a14:useLocalDpi xmlns:a14="http://schemas.microsoft.com/office/drawing/2010/main" val="0"/>
              </a:ext>
            </a:extLst>
          </a:blip>
          <a:srcRect/>
          <a:stretch>
            <a:fillRect/>
          </a:stretch>
        </p:blipFill>
        <p:spPr bwMode="auto">
          <a:xfrm>
            <a:off x="7217465" y="6257337"/>
            <a:ext cx="961492" cy="384048"/>
          </a:xfrm>
          <a:prstGeom prst="rect">
            <a:avLst/>
          </a:prstGeom>
          <a:noFill/>
          <a:ln>
            <a:noFill/>
          </a:ln>
        </p:spPr>
      </p:pic>
    </p:spTree>
    <p:extLst>
      <p:ext uri="{BB962C8B-B14F-4D97-AF65-F5344CB8AC3E}">
        <p14:creationId xmlns:p14="http://schemas.microsoft.com/office/powerpoint/2010/main" val="12660042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85800" y="457200"/>
            <a:ext cx="6781800" cy="762000"/>
          </a:xfrm>
        </p:spPr>
        <p:txBody>
          <a:bodyPr>
            <a:normAutofit/>
          </a:bodyPr>
          <a:lstStyle/>
          <a:p>
            <a:pPr eaLnBrk="1" hangingPunct="1"/>
            <a:r>
              <a:rPr lang="en-US" sz="3600" b="1" dirty="0" smtClean="0">
                <a:solidFill>
                  <a:schemeClr val="accent1">
                    <a:lumMod val="75000"/>
                  </a:schemeClr>
                </a:solidFill>
                <a:latin typeface="Arial" pitchFamily="34" charset="0"/>
                <a:cs typeface="Arial" pitchFamily="34" charset="0"/>
              </a:rPr>
              <a:t>National Steering Committee</a:t>
            </a:r>
          </a:p>
        </p:txBody>
      </p:sp>
      <p:sp>
        <p:nvSpPr>
          <p:cNvPr id="4" name="Content Placeholder 3"/>
          <p:cNvSpPr>
            <a:spLocks noGrp="1"/>
          </p:cNvSpPr>
          <p:nvPr>
            <p:ph sz="quarter" idx="1"/>
          </p:nvPr>
        </p:nvSpPr>
        <p:spPr>
          <a:xfrm>
            <a:off x="609600" y="1589088"/>
            <a:ext cx="3886200" cy="4572000"/>
          </a:xfrm>
        </p:spPr>
        <p:txBody>
          <a:bodyPr>
            <a:noAutofit/>
          </a:bodyPr>
          <a:lstStyle/>
          <a:p>
            <a:pPr marL="320040" indent="-320040" eaLnBrk="1" fontAlgn="auto" hangingPunct="1">
              <a:spcBef>
                <a:spcPts val="0"/>
              </a:spcBef>
              <a:spcAft>
                <a:spcPts val="0"/>
              </a:spcAft>
              <a:buFont typeface="Wingdings"/>
              <a:buNone/>
              <a:defRPr/>
            </a:pPr>
            <a:r>
              <a:rPr lang="en-US" sz="1100" b="1" dirty="0" smtClean="0">
                <a:solidFill>
                  <a:schemeClr val="tx1"/>
                </a:solidFill>
                <a:latin typeface="Arial" pitchFamily="34" charset="0"/>
                <a:cs typeface="Arial" pitchFamily="34" charset="0"/>
              </a:rPr>
              <a:t>Lawrence Casalino, MD, PhD</a:t>
            </a:r>
          </a:p>
          <a:p>
            <a:pPr marL="320040" indent="-320040" eaLnBrk="1" fontAlgn="auto" hangingPunct="1">
              <a:spcBef>
                <a:spcPts val="0"/>
              </a:spcBef>
              <a:spcAft>
                <a:spcPts val="0"/>
              </a:spcAft>
              <a:buFont typeface="Wingdings"/>
              <a:buNone/>
              <a:defRPr/>
            </a:pPr>
            <a:r>
              <a:rPr lang="en-US" sz="1050" dirty="0" smtClean="0">
                <a:solidFill>
                  <a:schemeClr val="tx1"/>
                </a:solidFill>
                <a:latin typeface="Arial" pitchFamily="34" charset="0"/>
                <a:cs typeface="Arial" pitchFamily="34" charset="0"/>
              </a:rPr>
              <a:t>Chief, Division of Outcomes and Effectiveness Research</a:t>
            </a:r>
          </a:p>
          <a:p>
            <a:pPr marL="320040" indent="-320040" eaLnBrk="1" fontAlgn="auto" hangingPunct="1">
              <a:spcBef>
                <a:spcPts val="0"/>
              </a:spcBef>
              <a:spcAft>
                <a:spcPts val="0"/>
              </a:spcAft>
              <a:buFont typeface="Wingdings"/>
              <a:buNone/>
              <a:defRPr/>
            </a:pPr>
            <a:r>
              <a:rPr lang="en-US" sz="1050" dirty="0" smtClean="0">
                <a:solidFill>
                  <a:schemeClr val="tx1"/>
                </a:solidFill>
                <a:latin typeface="Arial" pitchFamily="34" charset="0"/>
                <a:cs typeface="Arial" pitchFamily="34" charset="0"/>
              </a:rPr>
              <a:t>Weill Cornell Physician Organization</a:t>
            </a:r>
          </a:p>
          <a:p>
            <a:pPr marL="320040" indent="-320040" eaLnBrk="1" fontAlgn="auto" hangingPunct="1">
              <a:spcBef>
                <a:spcPts val="0"/>
              </a:spcBef>
              <a:spcAft>
                <a:spcPts val="0"/>
              </a:spcAft>
              <a:buFont typeface="Wingdings"/>
              <a:buChar char=""/>
              <a:defRPr/>
            </a:pPr>
            <a:endParaRPr lang="en-US" sz="1050" dirty="0" smtClean="0">
              <a:solidFill>
                <a:schemeClr val="tx1"/>
              </a:solidFill>
              <a:latin typeface="Arial" pitchFamily="34" charset="0"/>
              <a:cs typeface="Arial" pitchFamily="34" charset="0"/>
            </a:endParaRPr>
          </a:p>
          <a:p>
            <a:pPr marL="320040" indent="-320040" eaLnBrk="1" fontAlgn="auto" hangingPunct="1">
              <a:spcBef>
                <a:spcPts val="0"/>
              </a:spcBef>
              <a:spcAft>
                <a:spcPts val="0"/>
              </a:spcAft>
              <a:buFont typeface="Wingdings"/>
              <a:buNone/>
              <a:defRPr/>
            </a:pPr>
            <a:r>
              <a:rPr lang="en-US" sz="1100" b="1" dirty="0" smtClean="0">
                <a:solidFill>
                  <a:schemeClr val="tx1"/>
                </a:solidFill>
                <a:latin typeface="Arial" pitchFamily="34" charset="0"/>
                <a:cs typeface="Arial" pitchFamily="34" charset="0"/>
              </a:rPr>
              <a:t>Janet Corrigan , PhD, MBA</a:t>
            </a:r>
          </a:p>
          <a:p>
            <a:pPr marL="320040" indent="-320040" eaLnBrk="1" fontAlgn="auto" hangingPunct="1">
              <a:spcBef>
                <a:spcPts val="0"/>
              </a:spcBef>
              <a:spcAft>
                <a:spcPts val="0"/>
              </a:spcAft>
              <a:buFont typeface="Wingdings"/>
              <a:buNone/>
              <a:defRPr/>
            </a:pPr>
            <a:r>
              <a:rPr lang="en-US" sz="1050" dirty="0" smtClean="0">
                <a:solidFill>
                  <a:schemeClr val="tx1"/>
                </a:solidFill>
                <a:latin typeface="Arial" pitchFamily="34" charset="0"/>
                <a:cs typeface="Arial" pitchFamily="34" charset="0"/>
              </a:rPr>
              <a:t>President and Chief Executive Officer</a:t>
            </a:r>
          </a:p>
          <a:p>
            <a:pPr marL="320040" indent="-320040" eaLnBrk="1" fontAlgn="auto" hangingPunct="1">
              <a:spcBef>
                <a:spcPts val="0"/>
              </a:spcBef>
              <a:spcAft>
                <a:spcPts val="0"/>
              </a:spcAft>
              <a:buFont typeface="Wingdings"/>
              <a:buNone/>
              <a:defRPr/>
            </a:pPr>
            <a:r>
              <a:rPr lang="en-US" sz="1050" dirty="0" smtClean="0">
                <a:solidFill>
                  <a:schemeClr val="tx1"/>
                </a:solidFill>
                <a:latin typeface="Arial" pitchFamily="34" charset="0"/>
                <a:cs typeface="Arial" pitchFamily="34" charset="0"/>
              </a:rPr>
              <a:t>National Quality Forum</a:t>
            </a:r>
          </a:p>
          <a:p>
            <a:pPr marL="320040" indent="-320040" eaLnBrk="1" fontAlgn="auto" hangingPunct="1">
              <a:spcBef>
                <a:spcPts val="0"/>
              </a:spcBef>
              <a:spcAft>
                <a:spcPts val="0"/>
              </a:spcAft>
              <a:buFont typeface="Wingdings"/>
              <a:buNone/>
              <a:defRPr/>
            </a:pPr>
            <a:endParaRPr lang="en-US" sz="1050" dirty="0" smtClean="0">
              <a:solidFill>
                <a:schemeClr val="tx1"/>
              </a:solidFill>
              <a:latin typeface="Arial" pitchFamily="34" charset="0"/>
              <a:cs typeface="Arial" pitchFamily="34" charset="0"/>
            </a:endParaRPr>
          </a:p>
          <a:p>
            <a:pPr marL="320040" indent="-320040" eaLnBrk="1" fontAlgn="auto" hangingPunct="1">
              <a:spcBef>
                <a:spcPts val="0"/>
              </a:spcBef>
              <a:spcAft>
                <a:spcPts val="0"/>
              </a:spcAft>
              <a:buFont typeface="Wingdings"/>
              <a:buNone/>
              <a:defRPr/>
            </a:pPr>
            <a:r>
              <a:rPr lang="en-US" sz="1100" b="1" dirty="0" smtClean="0">
                <a:solidFill>
                  <a:schemeClr val="tx1"/>
                </a:solidFill>
                <a:latin typeface="Arial" pitchFamily="34" charset="0"/>
                <a:cs typeface="Arial" pitchFamily="34" charset="0"/>
              </a:rPr>
              <a:t>Francis J Crosson, MD</a:t>
            </a:r>
          </a:p>
          <a:p>
            <a:pPr marL="320040" indent="-320040" eaLnBrk="1" fontAlgn="auto" hangingPunct="1">
              <a:spcBef>
                <a:spcPts val="0"/>
              </a:spcBef>
              <a:spcAft>
                <a:spcPts val="0"/>
              </a:spcAft>
              <a:buFont typeface="Wingdings"/>
              <a:buNone/>
              <a:defRPr/>
            </a:pPr>
            <a:r>
              <a:rPr lang="en-US" sz="1050" dirty="0" smtClean="0">
                <a:solidFill>
                  <a:schemeClr val="tx1"/>
                </a:solidFill>
                <a:latin typeface="Arial" pitchFamily="34" charset="0"/>
                <a:cs typeface="Arial" pitchFamily="34" charset="0"/>
              </a:rPr>
              <a:t>Vice President, Physician Satisfaction:</a:t>
            </a:r>
          </a:p>
          <a:p>
            <a:pPr marL="320040" indent="-320040" eaLnBrk="1" fontAlgn="auto" hangingPunct="1">
              <a:spcBef>
                <a:spcPts val="0"/>
              </a:spcBef>
              <a:spcAft>
                <a:spcPts val="0"/>
              </a:spcAft>
              <a:buFont typeface="Wingdings"/>
              <a:buNone/>
              <a:defRPr/>
            </a:pPr>
            <a:r>
              <a:rPr lang="en-US" sz="1050" dirty="0" smtClean="0">
                <a:solidFill>
                  <a:schemeClr val="tx1"/>
                </a:solidFill>
                <a:latin typeface="Arial" pitchFamily="34" charset="0"/>
                <a:cs typeface="Arial" pitchFamily="34" charset="0"/>
              </a:rPr>
              <a:t>Care Delivery </a:t>
            </a:r>
          </a:p>
          <a:p>
            <a:pPr marL="320040" indent="-320040" eaLnBrk="1" fontAlgn="auto" hangingPunct="1">
              <a:spcBef>
                <a:spcPts val="0"/>
              </a:spcBef>
              <a:spcAft>
                <a:spcPts val="0"/>
              </a:spcAft>
              <a:buFont typeface="Wingdings"/>
              <a:buNone/>
              <a:defRPr/>
            </a:pPr>
            <a:r>
              <a:rPr lang="en-US" sz="1050" dirty="0" smtClean="0">
                <a:solidFill>
                  <a:schemeClr val="tx1"/>
                </a:solidFill>
                <a:latin typeface="Arial" pitchFamily="34" charset="0"/>
                <a:cs typeface="Arial" pitchFamily="34" charset="0"/>
              </a:rPr>
              <a:t>American Medical Association </a:t>
            </a:r>
          </a:p>
          <a:p>
            <a:pPr marL="320040" indent="-320040" eaLnBrk="1" fontAlgn="auto" hangingPunct="1">
              <a:spcBef>
                <a:spcPts val="0"/>
              </a:spcBef>
              <a:spcAft>
                <a:spcPts val="0"/>
              </a:spcAft>
              <a:buFont typeface="Wingdings"/>
              <a:buNone/>
              <a:defRPr/>
            </a:pPr>
            <a:endParaRPr lang="en-US" sz="1050" dirty="0" smtClean="0">
              <a:solidFill>
                <a:schemeClr val="tx1"/>
              </a:solidFill>
              <a:latin typeface="Arial" pitchFamily="34" charset="0"/>
              <a:cs typeface="Arial" pitchFamily="34" charset="0"/>
            </a:endParaRPr>
          </a:p>
          <a:p>
            <a:pPr marL="320040" indent="-320040" eaLnBrk="1" fontAlgn="auto" hangingPunct="1">
              <a:spcBef>
                <a:spcPts val="0"/>
              </a:spcBef>
              <a:spcAft>
                <a:spcPts val="0"/>
              </a:spcAft>
              <a:buFont typeface="Wingdings"/>
              <a:buNone/>
              <a:defRPr/>
            </a:pPr>
            <a:r>
              <a:rPr lang="en-US" sz="1100" b="1" dirty="0" smtClean="0">
                <a:solidFill>
                  <a:schemeClr val="tx1"/>
                </a:solidFill>
                <a:latin typeface="Arial" pitchFamily="34" charset="0"/>
                <a:cs typeface="Arial" pitchFamily="34" charset="0"/>
              </a:rPr>
              <a:t>Guy Mansueto</a:t>
            </a:r>
          </a:p>
          <a:p>
            <a:pPr marL="320040" indent="-320040" eaLnBrk="1" fontAlgn="auto" hangingPunct="1">
              <a:spcBef>
                <a:spcPts val="0"/>
              </a:spcBef>
              <a:spcAft>
                <a:spcPts val="0"/>
              </a:spcAft>
              <a:buFont typeface="Wingdings"/>
              <a:buNone/>
              <a:defRPr/>
            </a:pPr>
            <a:r>
              <a:rPr lang="en-US" sz="1050" dirty="0" smtClean="0">
                <a:solidFill>
                  <a:schemeClr val="tx1"/>
                </a:solidFill>
                <a:latin typeface="Arial" pitchFamily="34" charset="0"/>
                <a:cs typeface="Arial" pitchFamily="34" charset="0"/>
              </a:rPr>
              <a:t>VP of Marketing</a:t>
            </a:r>
          </a:p>
          <a:p>
            <a:pPr marL="320040" indent="-320040" eaLnBrk="1" fontAlgn="auto" hangingPunct="1">
              <a:spcBef>
                <a:spcPts val="0"/>
              </a:spcBef>
              <a:spcAft>
                <a:spcPts val="0"/>
              </a:spcAft>
              <a:buFont typeface="Wingdings"/>
              <a:buNone/>
              <a:defRPr/>
            </a:pPr>
            <a:r>
              <a:rPr lang="en-US" sz="1050" dirty="0" smtClean="0">
                <a:solidFill>
                  <a:schemeClr val="tx1"/>
                </a:solidFill>
                <a:latin typeface="Arial" pitchFamily="34" charset="0"/>
                <a:cs typeface="Arial" pitchFamily="34" charset="0"/>
              </a:rPr>
              <a:t>Phytel, Inc.</a:t>
            </a:r>
          </a:p>
          <a:p>
            <a:pPr marL="320040" indent="-320040" eaLnBrk="1" fontAlgn="auto" hangingPunct="1">
              <a:spcBef>
                <a:spcPts val="0"/>
              </a:spcBef>
              <a:spcAft>
                <a:spcPts val="0"/>
              </a:spcAft>
              <a:buFont typeface="Wingdings"/>
              <a:buChar char=""/>
              <a:defRPr/>
            </a:pPr>
            <a:endParaRPr lang="en-US" sz="1050" dirty="0" smtClean="0">
              <a:solidFill>
                <a:schemeClr val="tx1"/>
              </a:solidFill>
              <a:latin typeface="Arial" pitchFamily="34" charset="0"/>
              <a:cs typeface="Arial" pitchFamily="34" charset="0"/>
            </a:endParaRPr>
          </a:p>
          <a:p>
            <a:pPr marL="320040" indent="-320040" eaLnBrk="1" fontAlgn="auto" hangingPunct="1">
              <a:spcBef>
                <a:spcPts val="0"/>
              </a:spcBef>
              <a:spcAft>
                <a:spcPts val="0"/>
              </a:spcAft>
              <a:buFont typeface="Wingdings"/>
              <a:buNone/>
              <a:defRPr/>
            </a:pPr>
            <a:r>
              <a:rPr lang="en-US" sz="1100" b="1" dirty="0" smtClean="0">
                <a:solidFill>
                  <a:schemeClr val="tx1"/>
                </a:solidFill>
                <a:latin typeface="Arial" pitchFamily="34" charset="0"/>
                <a:cs typeface="Arial" pitchFamily="34" charset="0"/>
              </a:rPr>
              <a:t>Robert Matthews</a:t>
            </a:r>
          </a:p>
          <a:p>
            <a:pPr marL="320040" indent="-320040" eaLnBrk="1" fontAlgn="auto" hangingPunct="1">
              <a:spcBef>
                <a:spcPts val="0"/>
              </a:spcBef>
              <a:spcAft>
                <a:spcPts val="0"/>
              </a:spcAft>
              <a:buFont typeface="Wingdings"/>
              <a:buNone/>
              <a:defRPr/>
            </a:pPr>
            <a:r>
              <a:rPr lang="en-US" sz="1050" dirty="0" smtClean="0">
                <a:solidFill>
                  <a:schemeClr val="tx1"/>
                </a:solidFill>
                <a:latin typeface="Arial" pitchFamily="34" charset="0"/>
                <a:cs typeface="Arial" pitchFamily="34" charset="0"/>
              </a:rPr>
              <a:t>Executive Director</a:t>
            </a:r>
          </a:p>
          <a:p>
            <a:pPr marL="320040" indent="-320040" eaLnBrk="1" fontAlgn="auto" hangingPunct="1">
              <a:spcBef>
                <a:spcPts val="0"/>
              </a:spcBef>
              <a:spcAft>
                <a:spcPts val="0"/>
              </a:spcAft>
              <a:buFont typeface="Wingdings"/>
              <a:buNone/>
              <a:defRPr/>
            </a:pPr>
            <a:r>
              <a:rPr lang="en-US" sz="1050" dirty="0" smtClean="0">
                <a:solidFill>
                  <a:schemeClr val="tx1"/>
                </a:solidFill>
                <a:latin typeface="Arial" pitchFamily="34" charset="0"/>
                <a:cs typeface="Arial" pitchFamily="34" charset="0"/>
              </a:rPr>
              <a:t>PriMed Physicians</a:t>
            </a:r>
          </a:p>
          <a:p>
            <a:pPr marL="320040" indent="-320040" eaLnBrk="1" fontAlgn="auto" hangingPunct="1">
              <a:spcBef>
                <a:spcPts val="0"/>
              </a:spcBef>
              <a:spcAft>
                <a:spcPts val="0"/>
              </a:spcAft>
              <a:buFont typeface="Wingdings"/>
              <a:buNone/>
              <a:defRPr/>
            </a:pPr>
            <a:endParaRPr lang="en-US" sz="1050" b="1" dirty="0" smtClean="0">
              <a:solidFill>
                <a:schemeClr val="tx1"/>
              </a:solidFill>
              <a:latin typeface="Arial" pitchFamily="34" charset="0"/>
              <a:cs typeface="Arial" pitchFamily="34" charset="0"/>
            </a:endParaRPr>
          </a:p>
          <a:p>
            <a:pPr marL="320040" indent="-320040" eaLnBrk="1" fontAlgn="auto" hangingPunct="1">
              <a:spcBef>
                <a:spcPts val="0"/>
              </a:spcBef>
              <a:spcAft>
                <a:spcPts val="0"/>
              </a:spcAft>
              <a:buFont typeface="Wingdings"/>
              <a:buNone/>
              <a:defRPr/>
            </a:pPr>
            <a:r>
              <a:rPr lang="en-US" sz="1100" b="1" dirty="0" smtClean="0">
                <a:solidFill>
                  <a:schemeClr val="tx1"/>
                </a:solidFill>
                <a:latin typeface="Arial" pitchFamily="34" charset="0"/>
                <a:cs typeface="Arial" pitchFamily="34" charset="0"/>
              </a:rPr>
              <a:t>Kevin McDermott, MBA</a:t>
            </a:r>
          </a:p>
          <a:p>
            <a:pPr marL="320040" indent="-320040" eaLnBrk="1" fontAlgn="auto" hangingPunct="1">
              <a:spcBef>
                <a:spcPts val="0"/>
              </a:spcBef>
              <a:spcAft>
                <a:spcPts val="0"/>
              </a:spcAft>
              <a:buFont typeface="Wingdings"/>
              <a:buNone/>
              <a:defRPr/>
            </a:pPr>
            <a:r>
              <a:rPr lang="en-US" sz="1050" dirty="0" smtClean="0">
                <a:solidFill>
                  <a:schemeClr val="tx1"/>
                </a:solidFill>
                <a:latin typeface="Arial" pitchFamily="34" charset="0"/>
                <a:cs typeface="Arial" pitchFamily="34" charset="0"/>
              </a:rPr>
              <a:t>Vice President, Managed Markets</a:t>
            </a:r>
          </a:p>
          <a:p>
            <a:pPr marL="320040" indent="-320040" eaLnBrk="1" fontAlgn="auto" hangingPunct="1">
              <a:spcBef>
                <a:spcPts val="0"/>
              </a:spcBef>
              <a:spcAft>
                <a:spcPts val="0"/>
              </a:spcAft>
              <a:buFont typeface="Wingdings"/>
              <a:buNone/>
              <a:defRPr/>
            </a:pPr>
            <a:r>
              <a:rPr lang="en-US" sz="1050" dirty="0" smtClean="0">
                <a:solidFill>
                  <a:schemeClr val="tx1"/>
                </a:solidFill>
                <a:latin typeface="Arial" pitchFamily="34" charset="0"/>
                <a:cs typeface="Arial" pitchFamily="34" charset="0"/>
              </a:rPr>
              <a:t>Aptalis Pharma</a:t>
            </a:r>
          </a:p>
          <a:p>
            <a:pPr marL="320040" indent="-320040" eaLnBrk="1" fontAlgn="auto" hangingPunct="1">
              <a:spcBef>
                <a:spcPts val="0"/>
              </a:spcBef>
              <a:spcAft>
                <a:spcPts val="0"/>
              </a:spcAft>
              <a:buFont typeface="Wingdings"/>
              <a:buNone/>
              <a:defRPr/>
            </a:pPr>
            <a:endParaRPr lang="en-US" sz="1050" b="1" dirty="0">
              <a:solidFill>
                <a:schemeClr val="tx1"/>
              </a:solidFill>
              <a:latin typeface="Arial" pitchFamily="34" charset="0"/>
              <a:cs typeface="Arial" pitchFamily="34" charset="0"/>
            </a:endParaRPr>
          </a:p>
          <a:p>
            <a:pPr marL="320040" indent="-320040" eaLnBrk="1" fontAlgn="auto" hangingPunct="1">
              <a:spcBef>
                <a:spcPts val="0"/>
              </a:spcBef>
              <a:spcAft>
                <a:spcPts val="0"/>
              </a:spcAft>
              <a:buFont typeface="Wingdings"/>
              <a:buNone/>
              <a:defRPr/>
            </a:pPr>
            <a:r>
              <a:rPr lang="en-US" sz="1100" b="1" dirty="0">
                <a:solidFill>
                  <a:schemeClr val="tx1"/>
                </a:solidFill>
                <a:latin typeface="Arial" pitchFamily="34" charset="0"/>
                <a:cs typeface="Arial" pitchFamily="34" charset="0"/>
              </a:rPr>
              <a:t>Michael L Millenson</a:t>
            </a:r>
          </a:p>
          <a:p>
            <a:pPr marL="320040" indent="-320040" eaLnBrk="1" fontAlgn="auto" hangingPunct="1">
              <a:spcBef>
                <a:spcPts val="0"/>
              </a:spcBef>
              <a:spcAft>
                <a:spcPts val="0"/>
              </a:spcAft>
              <a:buFont typeface="Wingdings"/>
              <a:buNone/>
              <a:defRPr/>
            </a:pPr>
            <a:r>
              <a:rPr lang="en-US" sz="1050" dirty="0">
                <a:solidFill>
                  <a:schemeClr val="tx1"/>
                </a:solidFill>
                <a:latin typeface="Arial" pitchFamily="34" charset="0"/>
                <a:cs typeface="Arial" pitchFamily="34" charset="0"/>
              </a:rPr>
              <a:t>President</a:t>
            </a:r>
          </a:p>
          <a:p>
            <a:pPr marL="320040" indent="-320040" eaLnBrk="1" fontAlgn="auto" hangingPunct="1">
              <a:spcBef>
                <a:spcPts val="0"/>
              </a:spcBef>
              <a:spcAft>
                <a:spcPts val="0"/>
              </a:spcAft>
              <a:buFont typeface="Wingdings"/>
              <a:buNone/>
              <a:defRPr/>
            </a:pPr>
            <a:r>
              <a:rPr lang="en-US" sz="1050" dirty="0">
                <a:solidFill>
                  <a:schemeClr val="tx1"/>
                </a:solidFill>
                <a:latin typeface="Arial" pitchFamily="34" charset="0"/>
                <a:cs typeface="Arial" pitchFamily="34" charset="0"/>
              </a:rPr>
              <a:t>Health Quality Advisors</a:t>
            </a:r>
          </a:p>
          <a:p>
            <a:pPr marL="320040" indent="-320040" eaLnBrk="1" fontAlgn="auto" hangingPunct="1">
              <a:spcBef>
                <a:spcPts val="0"/>
              </a:spcBef>
              <a:spcAft>
                <a:spcPts val="0"/>
              </a:spcAft>
              <a:buFont typeface="Wingdings"/>
              <a:buNone/>
              <a:defRPr/>
            </a:pPr>
            <a:endParaRPr lang="en-US" sz="1050" dirty="0" smtClean="0"/>
          </a:p>
          <a:p>
            <a:pPr marL="320040" indent="-320040" eaLnBrk="1" fontAlgn="auto" hangingPunct="1">
              <a:spcBef>
                <a:spcPts val="0"/>
              </a:spcBef>
              <a:spcAft>
                <a:spcPts val="0"/>
              </a:spcAft>
              <a:buFont typeface="Wingdings"/>
              <a:buChar char=""/>
              <a:defRPr/>
            </a:pPr>
            <a:endParaRPr lang="en-US" sz="1050" dirty="0"/>
          </a:p>
        </p:txBody>
      </p:sp>
      <p:sp>
        <p:nvSpPr>
          <p:cNvPr id="5" name="Content Placeholder 4"/>
          <p:cNvSpPr>
            <a:spLocks noGrp="1"/>
          </p:cNvSpPr>
          <p:nvPr>
            <p:ph sz="quarter" idx="2"/>
          </p:nvPr>
        </p:nvSpPr>
        <p:spPr>
          <a:xfrm>
            <a:off x="4845050" y="1447800"/>
            <a:ext cx="3886200" cy="4713288"/>
          </a:xfrm>
        </p:spPr>
        <p:txBody>
          <a:bodyPr>
            <a:noAutofit/>
          </a:bodyPr>
          <a:lstStyle/>
          <a:p>
            <a:pPr marL="320040" indent="-320040" eaLnBrk="1" fontAlgn="auto" hangingPunct="1">
              <a:spcBef>
                <a:spcPts val="0"/>
              </a:spcBef>
              <a:spcAft>
                <a:spcPts val="0"/>
              </a:spcAft>
              <a:buFont typeface="Wingdings"/>
              <a:buNone/>
              <a:defRPr/>
            </a:pPr>
            <a:r>
              <a:rPr lang="en-US" sz="1100" b="1" dirty="0" smtClean="0">
                <a:solidFill>
                  <a:schemeClr val="tx1"/>
                </a:solidFill>
                <a:latin typeface="Arial" pitchFamily="34" charset="0"/>
                <a:cs typeface="Arial" pitchFamily="34" charset="0"/>
              </a:rPr>
              <a:t>Michael Rakotz, MD</a:t>
            </a:r>
          </a:p>
          <a:p>
            <a:pPr marL="320040" indent="-320040" eaLnBrk="1" fontAlgn="auto" hangingPunct="1">
              <a:lnSpc>
                <a:spcPct val="110000"/>
              </a:lnSpc>
              <a:spcBef>
                <a:spcPts val="0"/>
              </a:spcBef>
              <a:spcAft>
                <a:spcPts val="0"/>
              </a:spcAft>
              <a:buFont typeface="Wingdings"/>
              <a:buNone/>
              <a:defRPr/>
            </a:pPr>
            <a:r>
              <a:rPr lang="en-US" sz="1050" dirty="0" err="1" smtClean="0">
                <a:solidFill>
                  <a:schemeClr val="tx1"/>
                </a:solidFill>
                <a:latin typeface="Arial" pitchFamily="34" charset="0"/>
                <a:cs typeface="Arial" pitchFamily="34" charset="0"/>
              </a:rPr>
              <a:t>Northshore</a:t>
            </a:r>
            <a:r>
              <a:rPr lang="en-US" sz="1050" dirty="0" smtClean="0">
                <a:solidFill>
                  <a:schemeClr val="tx1"/>
                </a:solidFill>
                <a:latin typeface="Arial" pitchFamily="34" charset="0"/>
                <a:cs typeface="Arial" pitchFamily="34" charset="0"/>
              </a:rPr>
              <a:t> University Health System Medical Group</a:t>
            </a:r>
          </a:p>
          <a:p>
            <a:pPr marL="320040" indent="-320040" eaLnBrk="1" fontAlgn="auto" hangingPunct="1">
              <a:lnSpc>
                <a:spcPct val="110000"/>
              </a:lnSpc>
              <a:spcBef>
                <a:spcPts val="0"/>
              </a:spcBef>
              <a:spcAft>
                <a:spcPts val="0"/>
              </a:spcAft>
              <a:buFont typeface="Wingdings"/>
              <a:buNone/>
              <a:defRPr/>
            </a:pPr>
            <a:endParaRPr lang="en-US" sz="1050" dirty="0" smtClean="0">
              <a:solidFill>
                <a:schemeClr val="tx1"/>
              </a:solidFill>
              <a:latin typeface="Arial" pitchFamily="34" charset="0"/>
              <a:cs typeface="Arial" pitchFamily="34" charset="0"/>
            </a:endParaRPr>
          </a:p>
          <a:p>
            <a:pPr marL="320040" indent="-320040" eaLnBrk="1" fontAlgn="auto" hangingPunct="1">
              <a:lnSpc>
                <a:spcPct val="110000"/>
              </a:lnSpc>
              <a:spcBef>
                <a:spcPts val="0"/>
              </a:spcBef>
              <a:spcAft>
                <a:spcPts val="0"/>
              </a:spcAft>
              <a:buFont typeface="Wingdings"/>
              <a:buNone/>
              <a:defRPr/>
            </a:pPr>
            <a:r>
              <a:rPr lang="en-US" sz="1100" b="1" dirty="0" smtClean="0">
                <a:solidFill>
                  <a:schemeClr val="tx1"/>
                </a:solidFill>
                <a:latin typeface="Arial" pitchFamily="34" charset="0"/>
                <a:cs typeface="Arial" pitchFamily="34" charset="0"/>
              </a:rPr>
              <a:t>Carleton T Rider</a:t>
            </a:r>
          </a:p>
          <a:p>
            <a:pPr marL="320040" indent="-320040" eaLnBrk="1" fontAlgn="auto" hangingPunct="1">
              <a:lnSpc>
                <a:spcPct val="110000"/>
              </a:lnSpc>
              <a:spcBef>
                <a:spcPts val="0"/>
              </a:spcBef>
              <a:spcAft>
                <a:spcPts val="0"/>
              </a:spcAft>
              <a:buFont typeface="Wingdings"/>
              <a:buNone/>
              <a:defRPr/>
            </a:pPr>
            <a:r>
              <a:rPr lang="en-US" sz="1050" dirty="0" smtClean="0">
                <a:solidFill>
                  <a:schemeClr val="tx1"/>
                </a:solidFill>
                <a:latin typeface="Arial" pitchFamily="34" charset="0"/>
                <a:cs typeface="Arial" pitchFamily="34" charset="0"/>
              </a:rPr>
              <a:t>AMGF Director and Former Chair</a:t>
            </a:r>
          </a:p>
          <a:p>
            <a:pPr marL="320040" indent="-320040" eaLnBrk="1" fontAlgn="auto" hangingPunct="1">
              <a:lnSpc>
                <a:spcPct val="110000"/>
              </a:lnSpc>
              <a:spcBef>
                <a:spcPts val="0"/>
              </a:spcBef>
              <a:spcAft>
                <a:spcPts val="0"/>
              </a:spcAft>
              <a:buFont typeface="Wingdings"/>
              <a:buNone/>
              <a:defRPr/>
            </a:pPr>
            <a:r>
              <a:rPr lang="en-US" sz="1050" dirty="0" smtClean="0">
                <a:solidFill>
                  <a:schemeClr val="tx1"/>
                </a:solidFill>
                <a:latin typeface="Arial" pitchFamily="34" charset="0"/>
                <a:cs typeface="Arial" pitchFamily="34" charset="0"/>
              </a:rPr>
              <a:t>Brooks College of Health University of North Florida</a:t>
            </a:r>
          </a:p>
          <a:p>
            <a:pPr marL="320040" indent="-320040" eaLnBrk="1" fontAlgn="auto" hangingPunct="1">
              <a:lnSpc>
                <a:spcPct val="110000"/>
              </a:lnSpc>
              <a:spcBef>
                <a:spcPts val="0"/>
              </a:spcBef>
              <a:spcAft>
                <a:spcPts val="0"/>
              </a:spcAft>
              <a:buFont typeface="Wingdings"/>
              <a:buNone/>
              <a:defRPr/>
            </a:pPr>
            <a:endParaRPr lang="en-US" sz="1050" dirty="0" smtClean="0">
              <a:solidFill>
                <a:schemeClr val="tx1"/>
              </a:solidFill>
              <a:latin typeface="Arial" pitchFamily="34" charset="0"/>
              <a:cs typeface="Arial" pitchFamily="34" charset="0"/>
            </a:endParaRPr>
          </a:p>
          <a:p>
            <a:pPr marL="320040" indent="-320040" eaLnBrk="1" fontAlgn="auto" hangingPunct="1">
              <a:lnSpc>
                <a:spcPct val="110000"/>
              </a:lnSpc>
              <a:spcBef>
                <a:spcPts val="0"/>
              </a:spcBef>
              <a:spcAft>
                <a:spcPts val="0"/>
              </a:spcAft>
              <a:buFont typeface="Wingdings"/>
              <a:buNone/>
              <a:defRPr/>
            </a:pPr>
            <a:r>
              <a:rPr lang="en-US" sz="1100" b="1" dirty="0" smtClean="0">
                <a:solidFill>
                  <a:schemeClr val="tx1"/>
                </a:solidFill>
                <a:latin typeface="Arial" pitchFamily="34" charset="0"/>
                <a:cs typeface="Arial" pitchFamily="34" charset="0"/>
              </a:rPr>
              <a:t>Marie Schall</a:t>
            </a:r>
          </a:p>
          <a:p>
            <a:pPr marL="320040" indent="-320040" eaLnBrk="1" fontAlgn="auto" hangingPunct="1">
              <a:lnSpc>
                <a:spcPct val="110000"/>
              </a:lnSpc>
              <a:spcBef>
                <a:spcPts val="0"/>
              </a:spcBef>
              <a:spcAft>
                <a:spcPts val="0"/>
              </a:spcAft>
              <a:buFont typeface="Wingdings"/>
              <a:buNone/>
              <a:defRPr/>
            </a:pPr>
            <a:r>
              <a:rPr lang="en-US" sz="1050" dirty="0" smtClean="0">
                <a:solidFill>
                  <a:schemeClr val="tx1"/>
                </a:solidFill>
                <a:latin typeface="Arial" pitchFamily="34" charset="0"/>
                <a:cs typeface="Arial" pitchFamily="34" charset="0"/>
              </a:rPr>
              <a:t>Director</a:t>
            </a:r>
          </a:p>
          <a:p>
            <a:pPr marL="320040" indent="-320040" eaLnBrk="1" fontAlgn="t" hangingPunct="1">
              <a:lnSpc>
                <a:spcPct val="110000"/>
              </a:lnSpc>
              <a:spcBef>
                <a:spcPts val="0"/>
              </a:spcBef>
              <a:spcAft>
                <a:spcPts val="0"/>
              </a:spcAft>
              <a:buFont typeface="Wingdings"/>
              <a:buNone/>
              <a:defRPr/>
            </a:pPr>
            <a:r>
              <a:rPr lang="en-US" sz="1050" dirty="0" smtClean="0">
                <a:solidFill>
                  <a:schemeClr val="tx1"/>
                </a:solidFill>
                <a:latin typeface="Arial" pitchFamily="34" charset="0"/>
                <a:cs typeface="Arial" pitchFamily="34" charset="0"/>
              </a:rPr>
              <a:t>Institute for Healthcare Improvement</a:t>
            </a:r>
          </a:p>
          <a:p>
            <a:pPr marL="320040" indent="-320040" eaLnBrk="1" fontAlgn="auto" hangingPunct="1">
              <a:lnSpc>
                <a:spcPct val="110000"/>
              </a:lnSpc>
              <a:spcBef>
                <a:spcPts val="0"/>
              </a:spcBef>
              <a:spcAft>
                <a:spcPts val="0"/>
              </a:spcAft>
              <a:buFont typeface="Wingdings"/>
              <a:buNone/>
              <a:defRPr/>
            </a:pPr>
            <a:endParaRPr lang="en-US" sz="1050" dirty="0" smtClean="0">
              <a:solidFill>
                <a:schemeClr val="tx1"/>
              </a:solidFill>
              <a:latin typeface="Arial" pitchFamily="34" charset="0"/>
              <a:cs typeface="Arial" pitchFamily="34" charset="0"/>
            </a:endParaRPr>
          </a:p>
          <a:p>
            <a:pPr marL="320040" indent="-320040" eaLnBrk="1" fontAlgn="auto" hangingPunct="1">
              <a:lnSpc>
                <a:spcPct val="110000"/>
              </a:lnSpc>
              <a:spcBef>
                <a:spcPts val="0"/>
              </a:spcBef>
              <a:spcAft>
                <a:spcPts val="0"/>
              </a:spcAft>
              <a:buFont typeface="Wingdings"/>
              <a:buNone/>
              <a:defRPr/>
            </a:pPr>
            <a:r>
              <a:rPr lang="en-US" sz="1100" b="1" dirty="0" smtClean="0">
                <a:solidFill>
                  <a:schemeClr val="tx1"/>
                </a:solidFill>
                <a:latin typeface="Arial" pitchFamily="34" charset="0"/>
                <a:cs typeface="Arial" pitchFamily="34" charset="0"/>
              </a:rPr>
              <a:t>Paul Speigelman</a:t>
            </a:r>
          </a:p>
          <a:p>
            <a:pPr marL="320040" indent="-320040" eaLnBrk="1" fontAlgn="auto" hangingPunct="1">
              <a:lnSpc>
                <a:spcPct val="110000"/>
              </a:lnSpc>
              <a:spcBef>
                <a:spcPts val="0"/>
              </a:spcBef>
              <a:spcAft>
                <a:spcPts val="0"/>
              </a:spcAft>
              <a:buFont typeface="Wingdings"/>
              <a:buNone/>
              <a:defRPr/>
            </a:pPr>
            <a:r>
              <a:rPr lang="en-US" sz="1050" dirty="0" smtClean="0">
                <a:solidFill>
                  <a:schemeClr val="tx1"/>
                </a:solidFill>
                <a:latin typeface="Arial" pitchFamily="34" charset="0"/>
                <a:cs typeface="Arial" pitchFamily="34" charset="0"/>
              </a:rPr>
              <a:t>Founder &amp; CEO</a:t>
            </a:r>
          </a:p>
          <a:p>
            <a:pPr marL="320040" indent="-320040" eaLnBrk="1" fontAlgn="auto" hangingPunct="1">
              <a:lnSpc>
                <a:spcPct val="110000"/>
              </a:lnSpc>
              <a:spcBef>
                <a:spcPts val="0"/>
              </a:spcBef>
              <a:spcAft>
                <a:spcPts val="0"/>
              </a:spcAft>
              <a:buFont typeface="Wingdings"/>
              <a:buNone/>
              <a:defRPr/>
            </a:pPr>
            <a:r>
              <a:rPr lang="en-US" sz="1050" dirty="0" smtClean="0">
                <a:solidFill>
                  <a:schemeClr val="tx1"/>
                </a:solidFill>
                <a:latin typeface="Arial" pitchFamily="34" charset="0"/>
                <a:cs typeface="Arial" pitchFamily="34" charset="0"/>
              </a:rPr>
              <a:t>BerylHealth</a:t>
            </a:r>
          </a:p>
          <a:p>
            <a:pPr marL="320040" indent="-320040" eaLnBrk="1" fontAlgn="auto" hangingPunct="1">
              <a:lnSpc>
                <a:spcPct val="110000"/>
              </a:lnSpc>
              <a:spcBef>
                <a:spcPts val="0"/>
              </a:spcBef>
              <a:spcAft>
                <a:spcPts val="0"/>
              </a:spcAft>
              <a:buFont typeface="Wingdings"/>
              <a:buNone/>
              <a:defRPr/>
            </a:pPr>
            <a:endParaRPr lang="en-US" sz="1050" b="1" dirty="0" smtClean="0">
              <a:solidFill>
                <a:schemeClr val="tx1"/>
              </a:solidFill>
              <a:latin typeface="Arial" pitchFamily="34" charset="0"/>
              <a:cs typeface="Arial" pitchFamily="34" charset="0"/>
            </a:endParaRPr>
          </a:p>
          <a:p>
            <a:pPr marL="320040" indent="-320040" eaLnBrk="1" fontAlgn="auto" hangingPunct="1">
              <a:lnSpc>
                <a:spcPct val="110000"/>
              </a:lnSpc>
              <a:spcBef>
                <a:spcPts val="0"/>
              </a:spcBef>
              <a:spcAft>
                <a:spcPts val="0"/>
              </a:spcAft>
              <a:buFont typeface="Wingdings"/>
              <a:buNone/>
              <a:defRPr/>
            </a:pPr>
            <a:r>
              <a:rPr lang="en-US" sz="1100" b="1" dirty="0" smtClean="0">
                <a:solidFill>
                  <a:schemeClr val="tx1"/>
                </a:solidFill>
                <a:latin typeface="Arial" pitchFamily="34" charset="0"/>
                <a:cs typeface="Arial" pitchFamily="34" charset="0"/>
              </a:rPr>
              <a:t>Karol E. Watson, MD</a:t>
            </a:r>
          </a:p>
          <a:p>
            <a:pPr marL="320040" indent="-320040" eaLnBrk="1" fontAlgn="auto" hangingPunct="1">
              <a:lnSpc>
                <a:spcPct val="110000"/>
              </a:lnSpc>
              <a:spcBef>
                <a:spcPts val="0"/>
              </a:spcBef>
              <a:spcAft>
                <a:spcPts val="0"/>
              </a:spcAft>
              <a:buFont typeface="Wingdings"/>
              <a:buNone/>
              <a:defRPr/>
            </a:pPr>
            <a:r>
              <a:rPr lang="en-US" sz="1050" dirty="0" smtClean="0">
                <a:solidFill>
                  <a:schemeClr val="tx1"/>
                </a:solidFill>
                <a:latin typeface="Arial" pitchFamily="34" charset="0"/>
                <a:cs typeface="Arial" pitchFamily="34" charset="0"/>
              </a:rPr>
              <a:t>Associate Professor of Medicine and Co-Director, UCLA</a:t>
            </a:r>
          </a:p>
          <a:p>
            <a:pPr marL="320040" indent="-320040" eaLnBrk="1" fontAlgn="auto" hangingPunct="1">
              <a:lnSpc>
                <a:spcPct val="110000"/>
              </a:lnSpc>
              <a:spcBef>
                <a:spcPts val="0"/>
              </a:spcBef>
              <a:spcAft>
                <a:spcPts val="0"/>
              </a:spcAft>
              <a:buFont typeface="Wingdings"/>
              <a:buNone/>
              <a:defRPr/>
            </a:pPr>
            <a:r>
              <a:rPr lang="en-US" sz="1050" dirty="0" smtClean="0">
                <a:solidFill>
                  <a:schemeClr val="tx1"/>
                </a:solidFill>
                <a:latin typeface="Arial" pitchFamily="34" charset="0"/>
                <a:cs typeface="Arial" pitchFamily="34" charset="0"/>
              </a:rPr>
              <a:t>Center for Cholesterol and Lipid Management</a:t>
            </a:r>
          </a:p>
          <a:p>
            <a:pPr marL="320040" indent="-320040" eaLnBrk="1" fontAlgn="auto" hangingPunct="1">
              <a:lnSpc>
                <a:spcPct val="110000"/>
              </a:lnSpc>
              <a:spcBef>
                <a:spcPts val="0"/>
              </a:spcBef>
              <a:spcAft>
                <a:spcPts val="0"/>
              </a:spcAft>
              <a:buFont typeface="Wingdings"/>
              <a:buNone/>
              <a:defRPr/>
            </a:pPr>
            <a:endParaRPr lang="en-US" sz="1050" dirty="0" smtClean="0">
              <a:solidFill>
                <a:schemeClr val="tx1"/>
              </a:solidFill>
              <a:latin typeface="Arial" pitchFamily="34" charset="0"/>
              <a:cs typeface="Arial" pitchFamily="34" charset="0"/>
            </a:endParaRPr>
          </a:p>
          <a:p>
            <a:pPr marL="320040" indent="-320040" eaLnBrk="1" fontAlgn="auto" hangingPunct="1">
              <a:lnSpc>
                <a:spcPct val="110000"/>
              </a:lnSpc>
              <a:spcBef>
                <a:spcPts val="0"/>
              </a:spcBef>
              <a:spcAft>
                <a:spcPts val="0"/>
              </a:spcAft>
              <a:buFont typeface="Wingdings"/>
              <a:buNone/>
              <a:defRPr/>
            </a:pPr>
            <a:r>
              <a:rPr lang="en-US" sz="1100" b="1" dirty="0" smtClean="0">
                <a:solidFill>
                  <a:schemeClr val="tx1"/>
                </a:solidFill>
                <a:latin typeface="Arial" pitchFamily="34" charset="0"/>
                <a:cs typeface="Arial" pitchFamily="34" charset="0"/>
              </a:rPr>
              <a:t>Lucius F Wright, MD</a:t>
            </a:r>
          </a:p>
          <a:p>
            <a:pPr marL="320040" indent="-320040" eaLnBrk="1" fontAlgn="auto" hangingPunct="1">
              <a:lnSpc>
                <a:spcPct val="110000"/>
              </a:lnSpc>
              <a:spcBef>
                <a:spcPts val="0"/>
              </a:spcBef>
              <a:spcAft>
                <a:spcPts val="0"/>
              </a:spcAft>
              <a:buFont typeface="Wingdings"/>
              <a:buNone/>
              <a:defRPr/>
            </a:pPr>
            <a:r>
              <a:rPr lang="en-US" sz="1050" dirty="0" smtClean="0">
                <a:solidFill>
                  <a:schemeClr val="tx1"/>
                </a:solidFill>
                <a:latin typeface="Arial" pitchFamily="34" charset="0"/>
                <a:cs typeface="Arial" pitchFamily="34" charset="0"/>
              </a:rPr>
              <a:t>The Jackson Clinic, P.A.</a:t>
            </a:r>
          </a:p>
          <a:p>
            <a:pPr marL="320040" indent="-320040" eaLnBrk="1" fontAlgn="auto" hangingPunct="1">
              <a:lnSpc>
                <a:spcPct val="110000"/>
              </a:lnSpc>
              <a:spcBef>
                <a:spcPts val="0"/>
              </a:spcBef>
              <a:spcAft>
                <a:spcPts val="0"/>
              </a:spcAft>
              <a:buFont typeface="Wingdings"/>
              <a:buNone/>
              <a:defRPr/>
            </a:pPr>
            <a:endParaRPr lang="en-US" sz="1050" dirty="0" smtClean="0">
              <a:solidFill>
                <a:schemeClr val="tx1"/>
              </a:solidFill>
              <a:latin typeface="Arial" pitchFamily="34" charset="0"/>
              <a:cs typeface="Arial" pitchFamily="34" charset="0"/>
            </a:endParaRPr>
          </a:p>
          <a:p>
            <a:pPr marL="320040" indent="-320040" eaLnBrk="1" fontAlgn="auto" hangingPunct="1">
              <a:lnSpc>
                <a:spcPct val="110000"/>
              </a:lnSpc>
              <a:spcBef>
                <a:spcPts val="0"/>
              </a:spcBef>
              <a:spcAft>
                <a:spcPts val="0"/>
              </a:spcAft>
              <a:buFont typeface="Wingdings"/>
              <a:buNone/>
              <a:defRPr/>
            </a:pPr>
            <a:r>
              <a:rPr lang="en-US" sz="1100" b="1" dirty="0" smtClean="0">
                <a:solidFill>
                  <a:schemeClr val="tx1"/>
                </a:solidFill>
                <a:latin typeface="Arial" pitchFamily="34" charset="0"/>
                <a:cs typeface="Arial" pitchFamily="34" charset="0"/>
              </a:rPr>
              <a:t>Kathleen Yaremchuk, MD</a:t>
            </a:r>
          </a:p>
          <a:p>
            <a:pPr marL="320040" indent="-320040" eaLnBrk="1" fontAlgn="auto" hangingPunct="1">
              <a:lnSpc>
                <a:spcPct val="110000"/>
              </a:lnSpc>
              <a:spcBef>
                <a:spcPts val="0"/>
              </a:spcBef>
              <a:spcAft>
                <a:spcPts val="0"/>
              </a:spcAft>
              <a:buFont typeface="Wingdings"/>
              <a:buNone/>
              <a:defRPr/>
            </a:pPr>
            <a:r>
              <a:rPr lang="en-US" sz="1050" dirty="0" smtClean="0">
                <a:solidFill>
                  <a:schemeClr val="tx1"/>
                </a:solidFill>
                <a:latin typeface="Arial" pitchFamily="34" charset="0"/>
                <a:cs typeface="Arial" pitchFamily="34" charset="0"/>
              </a:rPr>
              <a:t>VP Clinical Practice Performance</a:t>
            </a:r>
          </a:p>
          <a:p>
            <a:pPr marL="320040" indent="-320040" eaLnBrk="1" fontAlgn="auto" hangingPunct="1">
              <a:lnSpc>
                <a:spcPct val="110000"/>
              </a:lnSpc>
              <a:spcBef>
                <a:spcPts val="0"/>
              </a:spcBef>
              <a:spcAft>
                <a:spcPts val="0"/>
              </a:spcAft>
              <a:buFont typeface="Wingdings"/>
              <a:buNone/>
              <a:defRPr/>
            </a:pPr>
            <a:r>
              <a:rPr lang="en-US" sz="1050" dirty="0" smtClean="0">
                <a:solidFill>
                  <a:schemeClr val="tx1"/>
                </a:solidFill>
                <a:latin typeface="Arial" pitchFamily="34" charset="0"/>
                <a:cs typeface="Arial" pitchFamily="34" charset="0"/>
              </a:rPr>
              <a:t>Henry Ford Medical Group</a:t>
            </a:r>
          </a:p>
          <a:p>
            <a:pPr marL="320040" indent="-320040" eaLnBrk="1" fontAlgn="auto" hangingPunct="1">
              <a:lnSpc>
                <a:spcPct val="110000"/>
              </a:lnSpc>
              <a:spcBef>
                <a:spcPts val="0"/>
              </a:spcBef>
              <a:spcAft>
                <a:spcPts val="0"/>
              </a:spcAft>
              <a:buFont typeface="Wingdings"/>
              <a:buNone/>
              <a:defRPr/>
            </a:pPr>
            <a:endParaRPr lang="en-US" sz="1050" dirty="0" smtClean="0"/>
          </a:p>
          <a:p>
            <a:pPr marL="320040" indent="-320040" eaLnBrk="1" fontAlgn="auto" hangingPunct="1">
              <a:lnSpc>
                <a:spcPct val="110000"/>
              </a:lnSpc>
              <a:spcBef>
                <a:spcPts val="0"/>
              </a:spcBef>
              <a:spcAft>
                <a:spcPts val="0"/>
              </a:spcAft>
              <a:buFont typeface="Wingdings"/>
              <a:buNone/>
              <a:defRPr/>
            </a:pPr>
            <a:endParaRPr lang="en-US" sz="1050" dirty="0"/>
          </a:p>
        </p:txBody>
      </p:sp>
      <p:sp>
        <p:nvSpPr>
          <p:cNvPr id="10" name="Slide Number Placeholder 4"/>
          <p:cNvSpPr txBox="1">
            <a:spLocks/>
          </p:cNvSpPr>
          <p:nvPr/>
        </p:nvSpPr>
        <p:spPr>
          <a:xfrm>
            <a:off x="8272584" y="6165585"/>
            <a:ext cx="7620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lumMod val="85000"/>
                    <a:lumOff val="1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B5D6DF-0046-4AD6-B9C1-F073F6C4C3BB}" type="slidenum">
              <a:rPr lang="en-US" smtClean="0"/>
              <a:pPr/>
              <a:t>27</a:t>
            </a:fld>
            <a:endParaRPr lang="en-US" dirty="0"/>
          </a:p>
        </p:txBody>
      </p:sp>
      <p:pic>
        <p:nvPicPr>
          <p:cNvPr id="8" name="Picture 4" descr="S:\AMGA Staff\AMGA LOGO 2012\AMGA LOGO 2012\AMGA only\AMGA_only_web.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4216" r="97808"/>
                    </a14:imgEffect>
                  </a14:imgLayer>
                </a14:imgProps>
              </a:ext>
              <a:ext uri="{28A0092B-C50C-407E-A947-70E740481C1C}">
                <a14:useLocalDpi xmlns:a14="http://schemas.microsoft.com/office/drawing/2010/main" val="0"/>
              </a:ext>
            </a:extLst>
          </a:blip>
          <a:srcRect/>
          <a:stretch>
            <a:fillRect/>
          </a:stretch>
        </p:blipFill>
        <p:spPr bwMode="auto">
          <a:xfrm>
            <a:off x="838200" y="6246223"/>
            <a:ext cx="1211138" cy="3165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MGF.tif"/>
          <p:cNvPicPr>
            <a:picLocks noChangeAspect="1"/>
          </p:cNvPicPr>
          <p:nvPr/>
        </p:nvPicPr>
        <p:blipFill>
          <a:blip r:embed="rId4" cstate="print">
            <a:extLst>
              <a:ext uri="{BEBA8EAE-BF5A-486C-A8C5-ECC9F3942E4B}">
                <a14:imgProps xmlns:a14="http://schemas.microsoft.com/office/drawing/2010/main">
                  <a14:imgLayer r:embed="rId5">
                    <a14:imgEffect>
                      <a14:backgroundRemoval t="6786" b="71786" l="0" r="100000"/>
                    </a14:imgEffect>
                  </a14:imgLayer>
                </a14:imgProps>
              </a:ext>
              <a:ext uri="{28A0092B-C50C-407E-A947-70E740481C1C}">
                <a14:useLocalDpi xmlns:a14="http://schemas.microsoft.com/office/drawing/2010/main" val="0"/>
              </a:ext>
            </a:extLst>
          </a:blip>
          <a:srcRect/>
          <a:stretch>
            <a:fillRect/>
          </a:stretch>
        </p:blipFill>
        <p:spPr bwMode="auto">
          <a:xfrm>
            <a:off x="7217465" y="6257337"/>
            <a:ext cx="961492" cy="384048"/>
          </a:xfrm>
          <a:prstGeom prst="rect">
            <a:avLst/>
          </a:prstGeom>
          <a:noFill/>
          <a:ln>
            <a:noFill/>
          </a:ln>
        </p:spPr>
      </p:pic>
    </p:spTree>
    <p:extLst>
      <p:ext uri="{BB962C8B-B14F-4D97-AF65-F5344CB8AC3E}">
        <p14:creationId xmlns:p14="http://schemas.microsoft.com/office/powerpoint/2010/main" val="33886276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4"/>
          <p:cNvSpPr>
            <a:spLocks noGrp="1"/>
          </p:cNvSpPr>
          <p:nvPr>
            <p:ph type="title"/>
          </p:nvPr>
        </p:nvSpPr>
        <p:spPr>
          <a:xfrm>
            <a:off x="612775" y="228600"/>
            <a:ext cx="8153400" cy="990600"/>
          </a:xfrm>
        </p:spPr>
        <p:txBody>
          <a:bodyPr>
            <a:normAutofit/>
          </a:bodyPr>
          <a:lstStyle/>
          <a:p>
            <a:pPr eaLnBrk="1" hangingPunct="1"/>
            <a:r>
              <a:rPr lang="en-US" sz="3600" b="1" dirty="0" smtClean="0">
                <a:solidFill>
                  <a:schemeClr val="accent1">
                    <a:lumMod val="75000"/>
                  </a:schemeClr>
                </a:solidFill>
                <a:latin typeface="Arial" pitchFamily="34" charset="0"/>
                <a:cs typeface="Arial" pitchFamily="34" charset="0"/>
              </a:rPr>
              <a:t>Scientific Advisory Council</a:t>
            </a:r>
          </a:p>
        </p:txBody>
      </p:sp>
      <p:sp>
        <p:nvSpPr>
          <p:cNvPr id="6" name="Content Placeholder 5"/>
          <p:cNvSpPr>
            <a:spLocks noGrp="1"/>
          </p:cNvSpPr>
          <p:nvPr>
            <p:ph sz="quarter" idx="1"/>
          </p:nvPr>
        </p:nvSpPr>
        <p:spPr>
          <a:xfrm>
            <a:off x="685800" y="1219201"/>
            <a:ext cx="8153400" cy="4946384"/>
          </a:xfrm>
        </p:spPr>
        <p:txBody>
          <a:bodyPr>
            <a:normAutofit fontScale="92500" lnSpcReduction="10000"/>
          </a:bodyPr>
          <a:lstStyle/>
          <a:p>
            <a:pPr eaLnBrk="1" hangingPunct="1">
              <a:lnSpc>
                <a:spcPct val="110000"/>
              </a:lnSpc>
              <a:spcBef>
                <a:spcPct val="0"/>
              </a:spcBef>
              <a:buFont typeface="Wingdings" pitchFamily="2" charset="2"/>
              <a:buNone/>
              <a:defRPr/>
            </a:pPr>
            <a:r>
              <a:rPr lang="en-US" sz="1200" b="1" dirty="0" smtClean="0">
                <a:solidFill>
                  <a:schemeClr val="tx1"/>
                </a:solidFill>
                <a:latin typeface="Arial" pitchFamily="34" charset="0"/>
                <a:cs typeface="Arial" pitchFamily="34" charset="0"/>
              </a:rPr>
              <a:t>Lawrence Casalino, MD, PhD</a:t>
            </a:r>
          </a:p>
          <a:p>
            <a:pPr eaLnBrk="1" hangingPunct="1">
              <a:lnSpc>
                <a:spcPct val="110000"/>
              </a:lnSpc>
              <a:spcBef>
                <a:spcPct val="0"/>
              </a:spcBef>
              <a:buFont typeface="Wingdings" pitchFamily="2" charset="2"/>
              <a:buNone/>
              <a:defRPr/>
            </a:pPr>
            <a:r>
              <a:rPr lang="en-US" sz="1100" dirty="0" smtClean="0">
                <a:solidFill>
                  <a:schemeClr val="tx1"/>
                </a:solidFill>
                <a:latin typeface="Arial" pitchFamily="34" charset="0"/>
                <a:cs typeface="Arial" pitchFamily="34" charset="0"/>
              </a:rPr>
              <a:t>Chief, Division of Outcomes and Effectiveness Research</a:t>
            </a:r>
          </a:p>
          <a:p>
            <a:pPr eaLnBrk="1" hangingPunct="1">
              <a:lnSpc>
                <a:spcPct val="110000"/>
              </a:lnSpc>
              <a:spcBef>
                <a:spcPct val="0"/>
              </a:spcBef>
              <a:buFont typeface="Wingdings" pitchFamily="2" charset="2"/>
              <a:buNone/>
              <a:defRPr/>
            </a:pPr>
            <a:r>
              <a:rPr lang="en-US" sz="1100" dirty="0" smtClean="0">
                <a:solidFill>
                  <a:schemeClr val="tx1"/>
                </a:solidFill>
                <a:latin typeface="Arial" pitchFamily="34" charset="0"/>
                <a:cs typeface="Arial" pitchFamily="34" charset="0"/>
              </a:rPr>
              <a:t>Weill Cornell Physician Organization</a:t>
            </a:r>
          </a:p>
          <a:p>
            <a:pPr eaLnBrk="1" hangingPunct="1">
              <a:lnSpc>
                <a:spcPct val="110000"/>
              </a:lnSpc>
              <a:spcBef>
                <a:spcPct val="0"/>
              </a:spcBef>
              <a:buFont typeface="Wingdings" pitchFamily="2" charset="2"/>
              <a:buNone/>
              <a:defRPr/>
            </a:pPr>
            <a:endParaRPr lang="en-US" sz="1100" dirty="0" smtClean="0">
              <a:solidFill>
                <a:schemeClr val="tx1"/>
              </a:solidFill>
              <a:latin typeface="Arial" pitchFamily="34" charset="0"/>
              <a:cs typeface="Arial" pitchFamily="34" charset="0"/>
            </a:endParaRPr>
          </a:p>
          <a:p>
            <a:pPr eaLnBrk="1" hangingPunct="1">
              <a:lnSpc>
                <a:spcPct val="110000"/>
              </a:lnSpc>
              <a:spcBef>
                <a:spcPct val="0"/>
              </a:spcBef>
              <a:buFont typeface="Wingdings" pitchFamily="2" charset="2"/>
              <a:buNone/>
              <a:defRPr/>
            </a:pPr>
            <a:r>
              <a:rPr lang="en-US" sz="1200" b="1" dirty="0" smtClean="0">
                <a:solidFill>
                  <a:schemeClr val="tx1"/>
                </a:solidFill>
                <a:latin typeface="Arial" pitchFamily="34" charset="0"/>
                <a:cs typeface="Arial" pitchFamily="34" charset="0"/>
              </a:rPr>
              <a:t>John Cuddeback, MD, PhD</a:t>
            </a:r>
          </a:p>
          <a:p>
            <a:pPr eaLnBrk="1" hangingPunct="1">
              <a:lnSpc>
                <a:spcPct val="110000"/>
              </a:lnSpc>
              <a:spcBef>
                <a:spcPct val="0"/>
              </a:spcBef>
              <a:buFont typeface="Wingdings" pitchFamily="2" charset="2"/>
              <a:buNone/>
              <a:defRPr/>
            </a:pPr>
            <a:r>
              <a:rPr lang="en-US" sz="1100" dirty="0" smtClean="0">
                <a:solidFill>
                  <a:schemeClr val="tx1"/>
                </a:solidFill>
                <a:latin typeface="Arial" pitchFamily="34" charset="0"/>
                <a:cs typeface="Arial" pitchFamily="34" charset="0"/>
              </a:rPr>
              <a:t>Chief Medical Information Officer</a:t>
            </a:r>
          </a:p>
          <a:p>
            <a:pPr eaLnBrk="1" hangingPunct="1">
              <a:lnSpc>
                <a:spcPct val="110000"/>
              </a:lnSpc>
              <a:spcBef>
                <a:spcPct val="0"/>
              </a:spcBef>
              <a:buFont typeface="Wingdings" pitchFamily="2" charset="2"/>
              <a:buNone/>
              <a:defRPr/>
            </a:pPr>
            <a:r>
              <a:rPr lang="en-US" sz="1100" dirty="0" smtClean="0">
                <a:solidFill>
                  <a:schemeClr val="tx1"/>
                </a:solidFill>
                <a:latin typeface="Arial" pitchFamily="34" charset="0"/>
                <a:cs typeface="Arial" pitchFamily="34" charset="0"/>
              </a:rPr>
              <a:t>Anceta</a:t>
            </a:r>
          </a:p>
          <a:p>
            <a:pPr eaLnBrk="1" hangingPunct="1">
              <a:lnSpc>
                <a:spcPct val="110000"/>
              </a:lnSpc>
              <a:spcBef>
                <a:spcPct val="0"/>
              </a:spcBef>
              <a:buFont typeface="Wingdings" pitchFamily="2" charset="2"/>
              <a:buNone/>
              <a:defRPr/>
            </a:pPr>
            <a:endParaRPr lang="en-US" sz="1100" dirty="0" smtClean="0">
              <a:solidFill>
                <a:schemeClr val="tx1"/>
              </a:solidFill>
              <a:latin typeface="Arial" pitchFamily="34" charset="0"/>
              <a:cs typeface="Arial" pitchFamily="34" charset="0"/>
            </a:endParaRPr>
          </a:p>
          <a:p>
            <a:pPr eaLnBrk="1" hangingPunct="1">
              <a:lnSpc>
                <a:spcPct val="110000"/>
              </a:lnSpc>
              <a:spcBef>
                <a:spcPct val="0"/>
              </a:spcBef>
              <a:buFont typeface="Wingdings" pitchFamily="2" charset="2"/>
              <a:buNone/>
              <a:defRPr/>
            </a:pPr>
            <a:r>
              <a:rPr lang="en-US" sz="1200" b="1" dirty="0" smtClean="0">
                <a:solidFill>
                  <a:schemeClr val="tx1"/>
                </a:solidFill>
                <a:latin typeface="Arial" pitchFamily="34" charset="0"/>
                <a:cs typeface="Arial" pitchFamily="34" charset="0"/>
              </a:rPr>
              <a:t>Lawrence J. Fine MD, DrPH</a:t>
            </a:r>
          </a:p>
          <a:p>
            <a:pPr eaLnBrk="1" hangingPunct="1">
              <a:lnSpc>
                <a:spcPct val="110000"/>
              </a:lnSpc>
              <a:spcBef>
                <a:spcPct val="0"/>
              </a:spcBef>
              <a:buFont typeface="Wingdings" pitchFamily="2" charset="2"/>
              <a:buNone/>
              <a:defRPr/>
            </a:pPr>
            <a:r>
              <a:rPr lang="en-US" sz="1100" dirty="0" smtClean="0">
                <a:solidFill>
                  <a:schemeClr val="tx1"/>
                </a:solidFill>
                <a:latin typeface="Arial" pitchFamily="34" charset="0"/>
                <a:cs typeface="Arial" pitchFamily="34" charset="0"/>
              </a:rPr>
              <a:t>Chief, Clinical Applications and Prevention Branch</a:t>
            </a:r>
          </a:p>
          <a:p>
            <a:pPr eaLnBrk="1" hangingPunct="1">
              <a:lnSpc>
                <a:spcPct val="110000"/>
              </a:lnSpc>
              <a:spcBef>
                <a:spcPct val="0"/>
              </a:spcBef>
              <a:buFont typeface="Wingdings" pitchFamily="2" charset="2"/>
              <a:buNone/>
              <a:defRPr/>
            </a:pPr>
            <a:r>
              <a:rPr lang="en-US" sz="1100" dirty="0" smtClean="0">
                <a:solidFill>
                  <a:schemeClr val="tx1"/>
                </a:solidFill>
                <a:latin typeface="Arial" pitchFamily="34" charset="0"/>
                <a:cs typeface="Arial" pitchFamily="34" charset="0"/>
              </a:rPr>
              <a:t>Division of Cardiovascular Sciences</a:t>
            </a:r>
          </a:p>
          <a:p>
            <a:pPr eaLnBrk="1" hangingPunct="1">
              <a:lnSpc>
                <a:spcPct val="110000"/>
              </a:lnSpc>
              <a:spcBef>
                <a:spcPct val="0"/>
              </a:spcBef>
              <a:buFont typeface="Wingdings" pitchFamily="2" charset="2"/>
              <a:buNone/>
              <a:defRPr/>
            </a:pPr>
            <a:r>
              <a:rPr lang="en-US" sz="1100" dirty="0" smtClean="0">
                <a:solidFill>
                  <a:schemeClr val="tx1"/>
                </a:solidFill>
                <a:latin typeface="Arial" pitchFamily="34" charset="0"/>
                <a:cs typeface="Arial" pitchFamily="34" charset="0"/>
              </a:rPr>
              <a:t>National Heart, Lung, and Blood Institute</a:t>
            </a:r>
          </a:p>
          <a:p>
            <a:pPr eaLnBrk="1" hangingPunct="1">
              <a:lnSpc>
                <a:spcPct val="110000"/>
              </a:lnSpc>
              <a:spcBef>
                <a:spcPct val="0"/>
              </a:spcBef>
              <a:buFont typeface="Wingdings" pitchFamily="2" charset="2"/>
              <a:buNone/>
              <a:defRPr/>
            </a:pPr>
            <a:endParaRPr lang="en-US" sz="1100" b="1" dirty="0" smtClean="0">
              <a:solidFill>
                <a:schemeClr val="tx1"/>
              </a:solidFill>
              <a:latin typeface="Arial" pitchFamily="34" charset="0"/>
              <a:cs typeface="Arial" pitchFamily="34" charset="0"/>
            </a:endParaRPr>
          </a:p>
          <a:p>
            <a:pPr eaLnBrk="1" hangingPunct="1">
              <a:lnSpc>
                <a:spcPct val="110000"/>
              </a:lnSpc>
              <a:spcBef>
                <a:spcPct val="0"/>
              </a:spcBef>
              <a:buFont typeface="Wingdings" pitchFamily="2" charset="2"/>
              <a:buNone/>
              <a:defRPr/>
            </a:pPr>
            <a:r>
              <a:rPr lang="en-US" sz="1200" b="1" dirty="0" smtClean="0">
                <a:solidFill>
                  <a:schemeClr val="tx1"/>
                </a:solidFill>
                <a:latin typeface="Arial" pitchFamily="34" charset="0"/>
                <a:cs typeface="Arial" pitchFamily="34" charset="0"/>
              </a:rPr>
              <a:t>Harold S Luft, PhD </a:t>
            </a:r>
          </a:p>
          <a:p>
            <a:pPr eaLnBrk="1" hangingPunct="1">
              <a:lnSpc>
                <a:spcPct val="110000"/>
              </a:lnSpc>
              <a:spcBef>
                <a:spcPct val="0"/>
              </a:spcBef>
              <a:buFont typeface="Wingdings" pitchFamily="2" charset="2"/>
              <a:buNone/>
              <a:defRPr/>
            </a:pPr>
            <a:r>
              <a:rPr lang="en-US" sz="1100" dirty="0" smtClean="0">
                <a:solidFill>
                  <a:schemeClr val="tx1"/>
                </a:solidFill>
                <a:latin typeface="Arial" pitchFamily="34" charset="0"/>
                <a:cs typeface="Arial" pitchFamily="34" charset="0"/>
              </a:rPr>
              <a:t>Director Palo Alto Medical Foundation Research Institute </a:t>
            </a:r>
          </a:p>
          <a:p>
            <a:pPr eaLnBrk="1" hangingPunct="1">
              <a:lnSpc>
                <a:spcPct val="110000"/>
              </a:lnSpc>
              <a:spcBef>
                <a:spcPct val="0"/>
              </a:spcBef>
              <a:buFont typeface="Wingdings" pitchFamily="2" charset="2"/>
              <a:buNone/>
              <a:defRPr/>
            </a:pPr>
            <a:r>
              <a:rPr lang="en-US" sz="1100" dirty="0" smtClean="0">
                <a:solidFill>
                  <a:schemeClr val="tx1"/>
                </a:solidFill>
                <a:latin typeface="Arial" pitchFamily="34" charset="0"/>
                <a:cs typeface="Arial" pitchFamily="34" charset="0"/>
              </a:rPr>
              <a:t>UC San Francisco School of Medicine </a:t>
            </a:r>
          </a:p>
          <a:p>
            <a:pPr eaLnBrk="1" hangingPunct="1">
              <a:lnSpc>
                <a:spcPct val="110000"/>
              </a:lnSpc>
              <a:spcBef>
                <a:spcPct val="0"/>
              </a:spcBef>
              <a:defRPr/>
            </a:pPr>
            <a:endParaRPr lang="en-US" sz="1100" b="1" dirty="0" smtClean="0">
              <a:solidFill>
                <a:schemeClr val="tx1"/>
              </a:solidFill>
              <a:latin typeface="Arial" pitchFamily="34" charset="0"/>
              <a:cs typeface="Arial" pitchFamily="34" charset="0"/>
            </a:endParaRPr>
          </a:p>
          <a:p>
            <a:pPr eaLnBrk="1" hangingPunct="1">
              <a:lnSpc>
                <a:spcPct val="110000"/>
              </a:lnSpc>
              <a:spcBef>
                <a:spcPct val="0"/>
              </a:spcBef>
              <a:buFont typeface="Wingdings" pitchFamily="2" charset="2"/>
              <a:buNone/>
              <a:defRPr/>
            </a:pPr>
            <a:r>
              <a:rPr lang="en-US" sz="1200" b="1" dirty="0" smtClean="0">
                <a:solidFill>
                  <a:schemeClr val="tx1"/>
                </a:solidFill>
                <a:latin typeface="Arial" pitchFamily="34" charset="0"/>
                <a:cs typeface="Arial" pitchFamily="34" charset="0"/>
              </a:rPr>
              <a:t>Hector Rodriguez, PhD, MPH</a:t>
            </a:r>
          </a:p>
          <a:p>
            <a:pPr eaLnBrk="1" hangingPunct="1">
              <a:lnSpc>
                <a:spcPct val="110000"/>
              </a:lnSpc>
              <a:spcBef>
                <a:spcPct val="0"/>
              </a:spcBef>
              <a:buFont typeface="Wingdings" pitchFamily="2" charset="2"/>
              <a:buNone/>
              <a:defRPr/>
            </a:pPr>
            <a:r>
              <a:rPr lang="en-US" sz="1100" dirty="0" smtClean="0">
                <a:solidFill>
                  <a:schemeClr val="tx1"/>
                </a:solidFill>
                <a:latin typeface="Arial" pitchFamily="34" charset="0"/>
                <a:cs typeface="Arial" pitchFamily="34" charset="0"/>
              </a:rPr>
              <a:t>Associate Professor Health Services</a:t>
            </a:r>
          </a:p>
          <a:p>
            <a:pPr eaLnBrk="1" hangingPunct="1">
              <a:lnSpc>
                <a:spcPct val="110000"/>
              </a:lnSpc>
              <a:spcBef>
                <a:spcPct val="0"/>
              </a:spcBef>
              <a:buFont typeface="Wingdings" pitchFamily="2" charset="2"/>
              <a:buNone/>
              <a:defRPr/>
            </a:pPr>
            <a:r>
              <a:rPr lang="en-US" sz="1100" dirty="0" smtClean="0">
                <a:solidFill>
                  <a:schemeClr val="tx1"/>
                </a:solidFill>
                <a:latin typeface="Arial" pitchFamily="34" charset="0"/>
                <a:cs typeface="Arial" pitchFamily="34" charset="0"/>
              </a:rPr>
              <a:t>UCLA School of Public Health</a:t>
            </a:r>
          </a:p>
          <a:p>
            <a:pPr eaLnBrk="1" hangingPunct="1">
              <a:lnSpc>
                <a:spcPct val="110000"/>
              </a:lnSpc>
              <a:spcBef>
                <a:spcPct val="0"/>
              </a:spcBef>
              <a:buFont typeface="Wingdings" pitchFamily="2" charset="2"/>
              <a:buNone/>
              <a:defRPr/>
            </a:pPr>
            <a:endParaRPr lang="en-US" sz="1100" dirty="0">
              <a:solidFill>
                <a:schemeClr val="tx1"/>
              </a:solidFill>
              <a:latin typeface="Arial" pitchFamily="34" charset="0"/>
              <a:cs typeface="Arial" pitchFamily="34" charset="0"/>
            </a:endParaRPr>
          </a:p>
          <a:p>
            <a:pPr>
              <a:lnSpc>
                <a:spcPct val="110000"/>
              </a:lnSpc>
              <a:spcBef>
                <a:spcPct val="0"/>
              </a:spcBef>
              <a:buNone/>
              <a:defRPr/>
            </a:pPr>
            <a:r>
              <a:rPr lang="en-US" sz="1200" b="1" dirty="0" smtClean="0">
                <a:solidFill>
                  <a:schemeClr val="tx1"/>
                </a:solidFill>
                <a:latin typeface="Arial" pitchFamily="34" charset="0"/>
                <a:cs typeface="Arial" pitchFamily="34" charset="0"/>
              </a:rPr>
              <a:t>Sandra Taler, MD</a:t>
            </a:r>
            <a:endParaRPr lang="en-US" sz="1200" b="1" dirty="0">
              <a:solidFill>
                <a:schemeClr val="tx1"/>
              </a:solidFill>
              <a:latin typeface="Arial" pitchFamily="34" charset="0"/>
              <a:cs typeface="Arial" pitchFamily="34" charset="0"/>
            </a:endParaRPr>
          </a:p>
          <a:p>
            <a:pPr>
              <a:lnSpc>
                <a:spcPct val="110000"/>
              </a:lnSpc>
              <a:spcBef>
                <a:spcPct val="0"/>
              </a:spcBef>
              <a:buNone/>
              <a:defRPr/>
            </a:pPr>
            <a:r>
              <a:rPr lang="en-US" sz="1100" dirty="0" smtClean="0">
                <a:solidFill>
                  <a:schemeClr val="tx1"/>
                </a:solidFill>
                <a:latin typeface="Arial" pitchFamily="34" charset="0"/>
                <a:cs typeface="Arial" pitchFamily="34" charset="0"/>
              </a:rPr>
              <a:t>Consultant, Division of Nephrology /Hypertension</a:t>
            </a:r>
          </a:p>
          <a:p>
            <a:pPr>
              <a:lnSpc>
                <a:spcPct val="110000"/>
              </a:lnSpc>
              <a:spcBef>
                <a:spcPct val="0"/>
              </a:spcBef>
              <a:buNone/>
              <a:defRPr/>
            </a:pPr>
            <a:r>
              <a:rPr lang="en-US" sz="1100" dirty="0" smtClean="0">
                <a:solidFill>
                  <a:schemeClr val="tx1"/>
                </a:solidFill>
                <a:latin typeface="Arial" pitchFamily="34" charset="0"/>
                <a:cs typeface="Arial" pitchFamily="34" charset="0"/>
              </a:rPr>
              <a:t>Associate Professor of Medicine </a:t>
            </a:r>
            <a:endParaRPr lang="en-US" sz="1100" dirty="0">
              <a:solidFill>
                <a:schemeClr val="tx1"/>
              </a:solidFill>
              <a:latin typeface="Arial" pitchFamily="34" charset="0"/>
              <a:cs typeface="Arial" pitchFamily="34" charset="0"/>
            </a:endParaRPr>
          </a:p>
          <a:p>
            <a:pPr>
              <a:lnSpc>
                <a:spcPct val="110000"/>
              </a:lnSpc>
              <a:spcBef>
                <a:spcPct val="0"/>
              </a:spcBef>
              <a:buNone/>
              <a:defRPr/>
            </a:pPr>
            <a:r>
              <a:rPr lang="en-US" sz="1100" dirty="0" smtClean="0">
                <a:solidFill>
                  <a:schemeClr val="tx1"/>
                </a:solidFill>
                <a:latin typeface="Arial" pitchFamily="34" charset="0"/>
                <a:cs typeface="Arial" pitchFamily="34" charset="0"/>
              </a:rPr>
              <a:t>Mayo Medical School</a:t>
            </a:r>
          </a:p>
          <a:p>
            <a:pPr>
              <a:lnSpc>
                <a:spcPct val="110000"/>
              </a:lnSpc>
              <a:spcBef>
                <a:spcPct val="0"/>
              </a:spcBef>
              <a:buNone/>
              <a:defRPr/>
            </a:pPr>
            <a:r>
              <a:rPr lang="en-US" sz="1100" dirty="0" smtClean="0">
                <a:solidFill>
                  <a:schemeClr val="tx1"/>
                </a:solidFill>
                <a:latin typeface="Arial" pitchFamily="34" charset="0"/>
                <a:cs typeface="Arial" pitchFamily="34" charset="0"/>
              </a:rPr>
              <a:t>Mayo Clinic </a:t>
            </a:r>
          </a:p>
          <a:p>
            <a:pPr eaLnBrk="1" hangingPunct="1">
              <a:lnSpc>
                <a:spcPct val="110000"/>
              </a:lnSpc>
              <a:spcBef>
                <a:spcPct val="0"/>
              </a:spcBef>
              <a:buFont typeface="Wingdings" pitchFamily="2" charset="2"/>
              <a:buNone/>
              <a:defRPr/>
            </a:pPr>
            <a:endParaRPr lang="en-US" sz="1100" b="1" dirty="0" smtClean="0">
              <a:solidFill>
                <a:schemeClr val="tx1"/>
              </a:solidFill>
              <a:latin typeface="Arial" pitchFamily="34" charset="0"/>
              <a:cs typeface="Arial" pitchFamily="34" charset="0"/>
            </a:endParaRPr>
          </a:p>
          <a:p>
            <a:pPr eaLnBrk="1" hangingPunct="1">
              <a:lnSpc>
                <a:spcPct val="110000"/>
              </a:lnSpc>
              <a:spcBef>
                <a:spcPct val="0"/>
              </a:spcBef>
              <a:buFont typeface="Wingdings" pitchFamily="2" charset="2"/>
              <a:buNone/>
              <a:defRPr/>
            </a:pPr>
            <a:r>
              <a:rPr lang="en-US" sz="1200" b="1" dirty="0" smtClean="0">
                <a:solidFill>
                  <a:schemeClr val="tx1"/>
                </a:solidFill>
                <a:latin typeface="Arial" pitchFamily="34" charset="0"/>
                <a:cs typeface="Arial" pitchFamily="34" charset="0"/>
              </a:rPr>
              <a:t>Kimberly Westrich, MS</a:t>
            </a:r>
          </a:p>
          <a:p>
            <a:pPr eaLnBrk="1" hangingPunct="1">
              <a:lnSpc>
                <a:spcPct val="110000"/>
              </a:lnSpc>
              <a:spcBef>
                <a:spcPct val="0"/>
              </a:spcBef>
              <a:buFont typeface="Wingdings" pitchFamily="2" charset="2"/>
              <a:buNone/>
              <a:defRPr/>
            </a:pPr>
            <a:r>
              <a:rPr lang="en-US" sz="1100" dirty="0" smtClean="0">
                <a:solidFill>
                  <a:schemeClr val="tx1"/>
                </a:solidFill>
                <a:latin typeface="Arial" pitchFamily="34" charset="0"/>
                <a:cs typeface="Arial" pitchFamily="34" charset="0"/>
              </a:rPr>
              <a:t>Director, Health Services Research</a:t>
            </a:r>
          </a:p>
          <a:p>
            <a:pPr eaLnBrk="1" hangingPunct="1">
              <a:lnSpc>
                <a:spcPct val="110000"/>
              </a:lnSpc>
              <a:spcBef>
                <a:spcPct val="0"/>
              </a:spcBef>
              <a:buFont typeface="Wingdings" pitchFamily="2" charset="2"/>
              <a:buNone/>
              <a:defRPr/>
            </a:pPr>
            <a:r>
              <a:rPr lang="en-US" sz="1100" dirty="0" smtClean="0">
                <a:solidFill>
                  <a:schemeClr val="tx1"/>
                </a:solidFill>
                <a:latin typeface="Arial" pitchFamily="34" charset="0"/>
                <a:cs typeface="Arial" pitchFamily="34" charset="0"/>
              </a:rPr>
              <a:t>National Pharmaceutical Council</a:t>
            </a:r>
          </a:p>
        </p:txBody>
      </p:sp>
      <p:sp>
        <p:nvSpPr>
          <p:cNvPr id="8" name="Slide Number Placeholder 4"/>
          <p:cNvSpPr txBox="1">
            <a:spLocks/>
          </p:cNvSpPr>
          <p:nvPr/>
        </p:nvSpPr>
        <p:spPr>
          <a:xfrm>
            <a:off x="8272584" y="6165585"/>
            <a:ext cx="7620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lumMod val="85000"/>
                    <a:lumOff val="1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B5D6DF-0046-4AD6-B9C1-F073F6C4C3BB}" type="slidenum">
              <a:rPr lang="en-US" smtClean="0"/>
              <a:pPr/>
              <a:t>28</a:t>
            </a:fld>
            <a:endParaRPr lang="en-US" dirty="0"/>
          </a:p>
        </p:txBody>
      </p:sp>
      <p:pic>
        <p:nvPicPr>
          <p:cNvPr id="7" name="Picture 4" descr="S:\AMGA Staff\AMGA LOGO 2012\AMGA LOGO 2012\AMGA only\AMGA_only_web.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4216" r="97808"/>
                    </a14:imgEffect>
                  </a14:imgLayer>
                </a14:imgProps>
              </a:ext>
              <a:ext uri="{28A0092B-C50C-407E-A947-70E740481C1C}">
                <a14:useLocalDpi xmlns:a14="http://schemas.microsoft.com/office/drawing/2010/main" val="0"/>
              </a:ext>
            </a:extLst>
          </a:blip>
          <a:srcRect/>
          <a:stretch>
            <a:fillRect/>
          </a:stretch>
        </p:blipFill>
        <p:spPr bwMode="auto">
          <a:xfrm>
            <a:off x="838200" y="6246223"/>
            <a:ext cx="1211138" cy="3165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MGF.tif"/>
          <p:cNvPicPr>
            <a:picLocks noChangeAspect="1"/>
          </p:cNvPicPr>
          <p:nvPr/>
        </p:nvPicPr>
        <p:blipFill>
          <a:blip r:embed="rId4" cstate="print">
            <a:extLst>
              <a:ext uri="{BEBA8EAE-BF5A-486C-A8C5-ECC9F3942E4B}">
                <a14:imgProps xmlns:a14="http://schemas.microsoft.com/office/drawing/2010/main">
                  <a14:imgLayer r:embed="rId5">
                    <a14:imgEffect>
                      <a14:backgroundRemoval t="6786" b="71786" l="0" r="100000"/>
                    </a14:imgEffect>
                  </a14:imgLayer>
                </a14:imgProps>
              </a:ext>
              <a:ext uri="{28A0092B-C50C-407E-A947-70E740481C1C}">
                <a14:useLocalDpi xmlns:a14="http://schemas.microsoft.com/office/drawing/2010/main" val="0"/>
              </a:ext>
            </a:extLst>
          </a:blip>
          <a:srcRect/>
          <a:stretch>
            <a:fillRect/>
          </a:stretch>
        </p:blipFill>
        <p:spPr bwMode="auto">
          <a:xfrm>
            <a:off x="7217465" y="6257337"/>
            <a:ext cx="961492" cy="384048"/>
          </a:xfrm>
          <a:prstGeom prst="rect">
            <a:avLst/>
          </a:prstGeom>
          <a:noFill/>
          <a:ln>
            <a:noFill/>
          </a:ln>
        </p:spPr>
      </p:pic>
    </p:spTree>
    <p:extLst>
      <p:ext uri="{BB962C8B-B14F-4D97-AF65-F5344CB8AC3E}">
        <p14:creationId xmlns:p14="http://schemas.microsoft.com/office/powerpoint/2010/main" val="1224369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28575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33400" y="1402283"/>
            <a:ext cx="8382000" cy="5016758"/>
          </a:xfrm>
          <a:prstGeom prst="rect">
            <a:avLst/>
          </a:prstGeom>
          <a:noFill/>
        </p:spPr>
        <p:txBody>
          <a:bodyPr wrap="square" rtlCol="0">
            <a:spAutoFit/>
          </a:bodyPr>
          <a:lstStyle/>
          <a:p>
            <a:pPr algn="ctr"/>
            <a:r>
              <a:rPr lang="en-US" sz="3600" b="1" dirty="0" smtClean="0">
                <a:solidFill>
                  <a:schemeClr val="accent1">
                    <a:lumMod val="75000"/>
                  </a:schemeClr>
                </a:solidFill>
                <a:latin typeface="Arial" pitchFamily="34" charset="0"/>
                <a:cs typeface="Arial" pitchFamily="34" charset="0"/>
              </a:rPr>
              <a:t>Today’s Agenda</a:t>
            </a:r>
          </a:p>
          <a:p>
            <a:pPr algn="ctr"/>
            <a:endParaRPr lang="en-US" sz="3600" b="1" dirty="0" smtClean="0">
              <a:solidFill>
                <a:schemeClr val="accent1">
                  <a:lumMod val="75000"/>
                </a:schemeClr>
              </a:solidFill>
              <a:latin typeface="Arial" pitchFamily="34" charset="0"/>
              <a:cs typeface="Arial" pitchFamily="34" charset="0"/>
            </a:endParaRPr>
          </a:p>
          <a:p>
            <a:pPr marL="573088" indent="-573088">
              <a:buAutoNum type="arabicPeriod"/>
            </a:pPr>
            <a:r>
              <a:rPr lang="en-US" sz="2800" dirty="0" smtClean="0">
                <a:latin typeface="Arial" pitchFamily="34" charset="0"/>
                <a:cs typeface="Arial" pitchFamily="34" charset="0"/>
              </a:rPr>
              <a:t>Campaign overview – Jerry Penso</a:t>
            </a:r>
          </a:p>
          <a:p>
            <a:pPr marL="573088" indent="-573088">
              <a:buAutoNum type="arabicPeriod"/>
            </a:pPr>
            <a:r>
              <a:rPr lang="en-US" sz="2800" dirty="0" smtClean="0">
                <a:latin typeface="Arial" pitchFamily="34" charset="0"/>
                <a:cs typeface="Arial" pitchFamily="34" charset="0"/>
              </a:rPr>
              <a:t>Project updates – Judy Lubin</a:t>
            </a:r>
          </a:p>
          <a:p>
            <a:pPr marL="573088" indent="-573088">
              <a:buAutoNum type="arabicPeriod"/>
            </a:pPr>
            <a:r>
              <a:rPr lang="en-US" sz="2800" dirty="0" smtClean="0">
                <a:latin typeface="Arial" pitchFamily="34" charset="0"/>
                <a:cs typeface="Arial" pitchFamily="34" charset="0"/>
              </a:rPr>
              <a:t>AMGF and supporting organizations – Sherry Greenwood </a:t>
            </a:r>
          </a:p>
          <a:p>
            <a:pPr marL="573088" indent="-573088">
              <a:buAutoNum type="arabicPeriod"/>
            </a:pPr>
            <a:r>
              <a:rPr lang="en-US" sz="2800" dirty="0" smtClean="0">
                <a:latin typeface="Arial" pitchFamily="34" charset="0"/>
                <a:cs typeface="Arial" pitchFamily="34" charset="0"/>
              </a:rPr>
              <a:t>Outcomes measurement – John Cuddeback</a:t>
            </a:r>
          </a:p>
          <a:p>
            <a:pPr marL="573088" indent="-573088">
              <a:buAutoNum type="arabicPeriod"/>
            </a:pPr>
            <a:r>
              <a:rPr lang="en-US" sz="2800" dirty="0" smtClean="0">
                <a:latin typeface="Arial" pitchFamily="34" charset="0"/>
                <a:cs typeface="Arial" pitchFamily="34" charset="0"/>
              </a:rPr>
              <a:t>Next Steps and upcoming events – Joyce Jones </a:t>
            </a:r>
          </a:p>
          <a:p>
            <a:pPr marL="742950" indent="-742950">
              <a:buAutoNum type="arabicPeriod"/>
            </a:pPr>
            <a:endParaRPr lang="en-US" sz="4000" b="1" dirty="0" smtClean="0">
              <a:solidFill>
                <a:schemeClr val="accent1">
                  <a:lumMod val="75000"/>
                </a:schemeClr>
              </a:solidFill>
              <a:latin typeface="Aparajita" pitchFamily="34" charset="0"/>
              <a:cs typeface="Aparajita" pitchFamily="34" charset="0"/>
            </a:endParaRPr>
          </a:p>
          <a:p>
            <a:pPr marL="742950" indent="-742950" algn="ctr">
              <a:buAutoNum type="arabicPeriod"/>
            </a:pPr>
            <a:endParaRPr lang="en-US" sz="4000" b="1" dirty="0" smtClean="0">
              <a:solidFill>
                <a:schemeClr val="accent1">
                  <a:lumMod val="75000"/>
                </a:schemeClr>
              </a:solidFill>
              <a:latin typeface="Aparajita" pitchFamily="34" charset="0"/>
              <a:cs typeface="Aparajita" pitchFamily="34" charset="0"/>
            </a:endParaRPr>
          </a:p>
        </p:txBody>
      </p:sp>
      <p:sp>
        <p:nvSpPr>
          <p:cNvPr id="10" name="Slide Number Placeholder 4"/>
          <p:cNvSpPr txBox="1">
            <a:spLocks/>
          </p:cNvSpPr>
          <p:nvPr/>
        </p:nvSpPr>
        <p:spPr>
          <a:xfrm>
            <a:off x="8272584" y="6165585"/>
            <a:ext cx="7620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lumMod val="85000"/>
                    <a:lumOff val="1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B5D6DF-0046-4AD6-B9C1-F073F6C4C3BB}" type="slidenum">
              <a:rPr lang="en-US" smtClean="0"/>
              <a:pPr/>
              <a:t>2</a:t>
            </a:fld>
            <a:endParaRPr lang="en-US" dirty="0"/>
          </a:p>
        </p:txBody>
      </p:sp>
      <p:pic>
        <p:nvPicPr>
          <p:cNvPr id="9" name="Picture 4" descr="S:\AMGA Staff\AMGA LOGO 2012\AMGA LOGO 2012\AMGA only\AMGA_only_web.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4216" r="97808"/>
                    </a14:imgEffect>
                  </a14:imgLayer>
                </a14:imgProps>
              </a:ext>
              <a:ext uri="{28A0092B-C50C-407E-A947-70E740481C1C}">
                <a14:useLocalDpi xmlns:a14="http://schemas.microsoft.com/office/drawing/2010/main" val="0"/>
              </a:ext>
            </a:extLst>
          </a:blip>
          <a:srcRect/>
          <a:stretch>
            <a:fillRect/>
          </a:stretch>
        </p:blipFill>
        <p:spPr bwMode="auto">
          <a:xfrm>
            <a:off x="838200" y="6246223"/>
            <a:ext cx="1211138" cy="3165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MGF.tif"/>
          <p:cNvPicPr>
            <a:picLocks noChangeAspect="1"/>
          </p:cNvPicPr>
          <p:nvPr/>
        </p:nvPicPr>
        <p:blipFill>
          <a:blip r:embed="rId6" cstate="print">
            <a:extLst>
              <a:ext uri="{BEBA8EAE-BF5A-486C-A8C5-ECC9F3942E4B}">
                <a14:imgProps xmlns:a14="http://schemas.microsoft.com/office/drawing/2010/main">
                  <a14:imgLayer r:embed="rId7">
                    <a14:imgEffect>
                      <a14:backgroundRemoval t="6786" b="71786" l="0" r="100000"/>
                    </a14:imgEffect>
                  </a14:imgLayer>
                </a14:imgProps>
              </a:ext>
              <a:ext uri="{28A0092B-C50C-407E-A947-70E740481C1C}">
                <a14:useLocalDpi xmlns:a14="http://schemas.microsoft.com/office/drawing/2010/main" val="0"/>
              </a:ext>
            </a:extLst>
          </a:blip>
          <a:srcRect/>
          <a:stretch>
            <a:fillRect/>
          </a:stretch>
        </p:blipFill>
        <p:spPr bwMode="auto">
          <a:xfrm>
            <a:off x="7217465" y="6257337"/>
            <a:ext cx="961492" cy="384048"/>
          </a:xfrm>
          <a:prstGeom prst="rect">
            <a:avLst/>
          </a:prstGeom>
          <a:noFill/>
          <a:ln>
            <a:noFill/>
          </a:ln>
        </p:spPr>
      </p:pic>
    </p:spTree>
    <p:extLst>
      <p:ext uri="{BB962C8B-B14F-4D97-AF65-F5344CB8AC3E}">
        <p14:creationId xmlns:p14="http://schemas.microsoft.com/office/powerpoint/2010/main" val="14127733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28575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88571" y="2338119"/>
            <a:ext cx="7010400" cy="1323439"/>
          </a:xfrm>
          <a:prstGeom prst="rect">
            <a:avLst/>
          </a:prstGeom>
          <a:noFill/>
        </p:spPr>
        <p:txBody>
          <a:bodyPr wrap="square" rtlCol="0">
            <a:spAutoFit/>
          </a:bodyPr>
          <a:lstStyle/>
          <a:p>
            <a:pPr algn="ctr"/>
            <a:r>
              <a:rPr lang="en-US" sz="4000" b="1" dirty="0" smtClean="0">
                <a:solidFill>
                  <a:schemeClr val="accent1">
                    <a:lumMod val="75000"/>
                  </a:schemeClr>
                </a:solidFill>
                <a:latin typeface="Arial" pitchFamily="34" charset="0"/>
                <a:cs typeface="Arial" pitchFamily="34" charset="0"/>
              </a:rPr>
              <a:t>AMGF and </a:t>
            </a:r>
          </a:p>
          <a:p>
            <a:pPr algn="ctr"/>
            <a:r>
              <a:rPr lang="en-US" sz="4000" b="1" dirty="0" smtClean="0">
                <a:solidFill>
                  <a:schemeClr val="accent1">
                    <a:lumMod val="75000"/>
                  </a:schemeClr>
                </a:solidFill>
                <a:latin typeface="Arial" pitchFamily="34" charset="0"/>
                <a:cs typeface="Arial" pitchFamily="34" charset="0"/>
              </a:rPr>
              <a:t>Supporting Organizations</a:t>
            </a:r>
          </a:p>
        </p:txBody>
      </p:sp>
      <p:sp>
        <p:nvSpPr>
          <p:cNvPr id="10" name="Slide Number Placeholder 4"/>
          <p:cNvSpPr txBox="1">
            <a:spLocks/>
          </p:cNvSpPr>
          <p:nvPr/>
        </p:nvSpPr>
        <p:spPr>
          <a:xfrm>
            <a:off x="8272584" y="6165585"/>
            <a:ext cx="7620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lumMod val="85000"/>
                    <a:lumOff val="1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B5D6DF-0046-4AD6-B9C1-F073F6C4C3BB}" type="slidenum">
              <a:rPr lang="en-US" smtClean="0"/>
              <a:pPr/>
              <a:t>29</a:t>
            </a:fld>
            <a:endParaRPr lang="en-US" dirty="0"/>
          </a:p>
        </p:txBody>
      </p:sp>
      <p:pic>
        <p:nvPicPr>
          <p:cNvPr id="7" name="Picture 4" descr="S:\AMGA Staff\AMGA LOGO 2012\AMGA LOGO 2012\AMGA only\AMGA_only_web.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4216" r="97808"/>
                    </a14:imgEffect>
                  </a14:imgLayer>
                </a14:imgProps>
              </a:ext>
              <a:ext uri="{28A0092B-C50C-407E-A947-70E740481C1C}">
                <a14:useLocalDpi xmlns:a14="http://schemas.microsoft.com/office/drawing/2010/main" val="0"/>
              </a:ext>
            </a:extLst>
          </a:blip>
          <a:srcRect/>
          <a:stretch>
            <a:fillRect/>
          </a:stretch>
        </p:blipFill>
        <p:spPr bwMode="auto">
          <a:xfrm>
            <a:off x="838200" y="6246223"/>
            <a:ext cx="1211138" cy="3165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MGF.tif"/>
          <p:cNvPicPr>
            <a:picLocks noChangeAspect="1"/>
          </p:cNvPicPr>
          <p:nvPr/>
        </p:nvPicPr>
        <p:blipFill>
          <a:blip r:embed="rId6" cstate="print">
            <a:extLst>
              <a:ext uri="{BEBA8EAE-BF5A-486C-A8C5-ECC9F3942E4B}">
                <a14:imgProps xmlns:a14="http://schemas.microsoft.com/office/drawing/2010/main">
                  <a14:imgLayer r:embed="rId7">
                    <a14:imgEffect>
                      <a14:backgroundRemoval t="6786" b="71786" l="0" r="100000"/>
                    </a14:imgEffect>
                  </a14:imgLayer>
                </a14:imgProps>
              </a:ext>
              <a:ext uri="{28A0092B-C50C-407E-A947-70E740481C1C}">
                <a14:useLocalDpi xmlns:a14="http://schemas.microsoft.com/office/drawing/2010/main" val="0"/>
              </a:ext>
            </a:extLst>
          </a:blip>
          <a:srcRect/>
          <a:stretch>
            <a:fillRect/>
          </a:stretch>
        </p:blipFill>
        <p:spPr bwMode="auto">
          <a:xfrm>
            <a:off x="7217465" y="6257337"/>
            <a:ext cx="961492" cy="384048"/>
          </a:xfrm>
          <a:prstGeom prst="rect">
            <a:avLst/>
          </a:prstGeom>
          <a:noFill/>
          <a:ln>
            <a:noFill/>
          </a:ln>
        </p:spPr>
      </p:pic>
    </p:spTree>
    <p:extLst>
      <p:ext uri="{BB962C8B-B14F-4D97-AF65-F5344CB8AC3E}">
        <p14:creationId xmlns:p14="http://schemas.microsoft.com/office/powerpoint/2010/main" val="3490942848"/>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1564947"/>
            <a:ext cx="8305800" cy="43434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spcBef>
                <a:spcPts val="500"/>
              </a:spcBef>
              <a:buClr>
                <a:srgbClr val="726056"/>
              </a:buClr>
              <a:buFont typeface="Arial" pitchFamily="34" charset="0"/>
              <a:buChar char="•"/>
            </a:pPr>
            <a:r>
              <a:rPr lang="en-US" sz="2400" dirty="0" smtClean="0">
                <a:solidFill>
                  <a:prstClr val="black"/>
                </a:solidFill>
                <a:latin typeface="Arial" pitchFamily="34" charset="0"/>
                <a:cs typeface="Arial" pitchFamily="34" charset="0"/>
              </a:rPr>
              <a:t>Nonprofit </a:t>
            </a:r>
            <a:r>
              <a:rPr lang="en-US" sz="2400" dirty="0">
                <a:solidFill>
                  <a:prstClr val="black"/>
                </a:solidFill>
                <a:latin typeface="Arial" pitchFamily="34" charset="0"/>
                <a:cs typeface="Arial" pitchFamily="34" charset="0"/>
              </a:rPr>
              <a:t>501(c)(3) </a:t>
            </a:r>
            <a:r>
              <a:rPr lang="en-US" sz="2400" dirty="0" smtClean="0">
                <a:solidFill>
                  <a:prstClr val="black"/>
                </a:solidFill>
                <a:latin typeface="Arial" pitchFamily="34" charset="0"/>
                <a:cs typeface="Arial" pitchFamily="34" charset="0"/>
              </a:rPr>
              <a:t>organization</a:t>
            </a:r>
          </a:p>
          <a:p>
            <a:pPr marL="342900" indent="-342900">
              <a:spcBef>
                <a:spcPts val="500"/>
              </a:spcBef>
              <a:buClr>
                <a:srgbClr val="726056"/>
              </a:buClr>
              <a:buFont typeface="Arial" pitchFamily="34" charset="0"/>
              <a:buChar char="•"/>
            </a:pPr>
            <a:r>
              <a:rPr lang="en-US" sz="2400" dirty="0" smtClean="0">
                <a:solidFill>
                  <a:prstClr val="black"/>
                </a:solidFill>
                <a:latin typeface="Arial" pitchFamily="34" charset="0"/>
                <a:cs typeface="Arial" pitchFamily="34" charset="0"/>
              </a:rPr>
              <a:t>Identifies </a:t>
            </a:r>
            <a:r>
              <a:rPr lang="en-US" sz="2400" dirty="0">
                <a:solidFill>
                  <a:prstClr val="black"/>
                </a:solidFill>
                <a:latin typeface="Arial" pitchFamily="34" charset="0"/>
                <a:cs typeface="Arial" pitchFamily="34" charset="0"/>
              </a:rPr>
              <a:t>innovative best practices in chronic care</a:t>
            </a:r>
          </a:p>
          <a:p>
            <a:pPr marL="342900" indent="-342900">
              <a:spcBef>
                <a:spcPts val="500"/>
              </a:spcBef>
              <a:buClr>
                <a:srgbClr val="726056"/>
              </a:buClr>
              <a:buFont typeface="Arial" pitchFamily="34" charset="0"/>
              <a:buChar char="•"/>
            </a:pPr>
            <a:r>
              <a:rPr lang="en-US" sz="2400" dirty="0" smtClean="0">
                <a:solidFill>
                  <a:prstClr val="black"/>
                </a:solidFill>
                <a:latin typeface="Arial" pitchFamily="34" charset="0"/>
                <a:cs typeface="Arial" pitchFamily="34" charset="0"/>
              </a:rPr>
              <a:t>Offers </a:t>
            </a:r>
            <a:r>
              <a:rPr lang="en-US" sz="2400" dirty="0">
                <a:solidFill>
                  <a:prstClr val="black"/>
                </a:solidFill>
                <a:latin typeface="Arial" pitchFamily="34" charset="0"/>
                <a:cs typeface="Arial" pitchFamily="34" charset="0"/>
              </a:rPr>
              <a:t>grants to selected members to develop </a:t>
            </a:r>
            <a:r>
              <a:rPr lang="en-US" sz="2400" dirty="0" smtClean="0">
                <a:solidFill>
                  <a:prstClr val="black"/>
                </a:solidFill>
                <a:latin typeface="Arial" pitchFamily="34" charset="0"/>
                <a:cs typeface="Arial" pitchFamily="34" charset="0"/>
              </a:rPr>
              <a:t/>
            </a:r>
            <a:br>
              <a:rPr lang="en-US" sz="2400" dirty="0" smtClean="0">
                <a:solidFill>
                  <a:prstClr val="black"/>
                </a:solidFill>
                <a:latin typeface="Arial" pitchFamily="34" charset="0"/>
                <a:cs typeface="Arial" pitchFamily="34" charset="0"/>
              </a:rPr>
            </a:br>
            <a:r>
              <a:rPr lang="en-US" sz="2400" dirty="0" smtClean="0">
                <a:solidFill>
                  <a:prstClr val="black"/>
                </a:solidFill>
                <a:latin typeface="Arial" pitchFamily="34" charset="0"/>
                <a:cs typeface="Arial" pitchFamily="34" charset="0"/>
              </a:rPr>
              <a:t>their </a:t>
            </a:r>
            <a:r>
              <a:rPr lang="en-US" sz="2400" dirty="0">
                <a:solidFill>
                  <a:prstClr val="black"/>
                </a:solidFill>
                <a:latin typeface="Arial" pitchFamily="34" charset="0"/>
                <a:cs typeface="Arial" pitchFamily="34" charset="0"/>
              </a:rPr>
              <a:t>initiatives</a:t>
            </a:r>
          </a:p>
          <a:p>
            <a:pPr marL="342900" indent="-342900">
              <a:spcBef>
                <a:spcPts val="500"/>
              </a:spcBef>
              <a:buClr>
                <a:srgbClr val="726056"/>
              </a:buClr>
              <a:buFont typeface="Arial" pitchFamily="34" charset="0"/>
              <a:buChar char="•"/>
            </a:pPr>
            <a:r>
              <a:rPr lang="en-US" sz="2400" dirty="0" smtClean="0">
                <a:solidFill>
                  <a:prstClr val="black"/>
                </a:solidFill>
                <a:latin typeface="Arial" pitchFamily="34" charset="0"/>
                <a:cs typeface="Arial" pitchFamily="34" charset="0"/>
              </a:rPr>
              <a:t>Publishes </a:t>
            </a:r>
            <a:r>
              <a:rPr lang="en-US" sz="2400" dirty="0">
                <a:solidFill>
                  <a:prstClr val="black"/>
                </a:solidFill>
                <a:latin typeface="Arial" pitchFamily="34" charset="0"/>
                <a:cs typeface="Arial" pitchFamily="34" charset="0"/>
              </a:rPr>
              <a:t>case studies of best practices</a:t>
            </a:r>
          </a:p>
          <a:p>
            <a:pPr marL="342900" indent="-342900">
              <a:buClr>
                <a:srgbClr val="726056"/>
              </a:buClr>
              <a:buFont typeface="Arial" pitchFamily="34" charset="0"/>
              <a:buChar char="•"/>
            </a:pPr>
            <a:r>
              <a:rPr lang="en-US" sz="2400" dirty="0" smtClean="0">
                <a:solidFill>
                  <a:prstClr val="black"/>
                </a:solidFill>
                <a:latin typeface="Arial" pitchFamily="34" charset="0"/>
                <a:cs typeface="Arial" pitchFamily="34" charset="0"/>
              </a:rPr>
              <a:t>Conducts </a:t>
            </a:r>
            <a:r>
              <a:rPr lang="en-US" sz="2400" i="1" dirty="0" smtClean="0">
                <a:solidFill>
                  <a:prstClr val="black"/>
                </a:solidFill>
                <a:latin typeface="Arial" pitchFamily="34" charset="0"/>
                <a:cs typeface="Arial" pitchFamily="34" charset="0"/>
              </a:rPr>
              <a:t>Best </a:t>
            </a:r>
            <a:r>
              <a:rPr lang="en-US" sz="2400" i="1" dirty="0">
                <a:solidFill>
                  <a:prstClr val="black"/>
                </a:solidFill>
                <a:latin typeface="Arial" pitchFamily="34" charset="0"/>
                <a:cs typeface="Arial" pitchFamily="34" charset="0"/>
              </a:rPr>
              <a:t>Practices in Care Learning </a:t>
            </a:r>
            <a:r>
              <a:rPr lang="en-US" sz="2400" i="1" dirty="0" smtClean="0">
                <a:solidFill>
                  <a:prstClr val="black"/>
                </a:solidFill>
                <a:latin typeface="Arial" pitchFamily="34" charset="0"/>
                <a:cs typeface="Arial" pitchFamily="34" charset="0"/>
              </a:rPr>
              <a:t>Collaboratives </a:t>
            </a:r>
            <a:endParaRPr lang="en-US" sz="2400" i="1" dirty="0">
              <a:solidFill>
                <a:prstClr val="black"/>
              </a:solidFill>
              <a:latin typeface="Arial" pitchFamily="34" charset="0"/>
              <a:cs typeface="Arial" pitchFamily="34" charset="0"/>
            </a:endParaRPr>
          </a:p>
          <a:p>
            <a:pPr marL="800100" lvl="1" indent="-342900">
              <a:buFont typeface="Arial" pitchFamily="34" charset="0"/>
              <a:buChar char="•"/>
            </a:pPr>
            <a:r>
              <a:rPr lang="en-US" sz="2400" dirty="0">
                <a:solidFill>
                  <a:prstClr val="black"/>
                </a:solidFill>
                <a:latin typeface="Arial" pitchFamily="34" charset="0"/>
                <a:cs typeface="Arial" pitchFamily="34" charset="0"/>
              </a:rPr>
              <a:t>Managing Chronic Obstructive Pulmonary Disease (COPD) </a:t>
            </a:r>
          </a:p>
          <a:p>
            <a:pPr marL="800100" lvl="1" indent="-342900">
              <a:buFont typeface="Arial" pitchFamily="34" charset="0"/>
              <a:buChar char="•"/>
            </a:pPr>
            <a:r>
              <a:rPr lang="en-US" sz="2400" dirty="0">
                <a:solidFill>
                  <a:prstClr val="black"/>
                </a:solidFill>
                <a:latin typeface="Arial" pitchFamily="34" charset="0"/>
                <a:cs typeface="Arial" pitchFamily="34" charset="0"/>
              </a:rPr>
              <a:t>Managing Multiple Chronic Conditions</a:t>
            </a:r>
          </a:p>
          <a:p>
            <a:pPr marL="800100" lvl="1" indent="-342900">
              <a:buFont typeface="Arial" pitchFamily="34" charset="0"/>
              <a:buChar char="•"/>
            </a:pPr>
            <a:r>
              <a:rPr lang="en-US" sz="2400" dirty="0">
                <a:solidFill>
                  <a:prstClr val="black"/>
                </a:solidFill>
                <a:latin typeface="Arial" pitchFamily="34" charset="0"/>
                <a:cs typeface="Arial" pitchFamily="34" charset="0"/>
              </a:rPr>
              <a:t>Accountable Care </a:t>
            </a:r>
            <a:endParaRPr lang="en-US" sz="2400" dirty="0" smtClean="0">
              <a:solidFill>
                <a:prstClr val="black"/>
              </a:solidFill>
              <a:latin typeface="Arial" pitchFamily="34" charset="0"/>
              <a:cs typeface="Arial" pitchFamily="34" charset="0"/>
            </a:endParaRPr>
          </a:p>
          <a:p>
            <a:pPr marL="800100" lvl="1" indent="-342900">
              <a:buFont typeface="Arial" pitchFamily="34" charset="0"/>
              <a:buChar char="•"/>
            </a:pPr>
            <a:r>
              <a:rPr lang="en-US" sz="2400" dirty="0" smtClean="0">
                <a:solidFill>
                  <a:prstClr val="black"/>
                </a:solidFill>
                <a:latin typeface="Arial" pitchFamily="34" charset="0"/>
                <a:cs typeface="Arial" pitchFamily="34" charset="0"/>
              </a:rPr>
              <a:t>Acclaim Award</a:t>
            </a:r>
            <a:endParaRPr lang="en-US" sz="2400" dirty="0">
              <a:solidFill>
                <a:prstClr val="black"/>
              </a:solidFill>
              <a:latin typeface="Arial" pitchFamily="34" charset="0"/>
              <a:cs typeface="Arial" pitchFamily="34" charset="0"/>
            </a:endParaRPr>
          </a:p>
        </p:txBody>
      </p:sp>
      <p:sp>
        <p:nvSpPr>
          <p:cNvPr id="8" name="Slide Number Placeholder 4"/>
          <p:cNvSpPr txBox="1">
            <a:spLocks/>
          </p:cNvSpPr>
          <p:nvPr/>
        </p:nvSpPr>
        <p:spPr>
          <a:xfrm>
            <a:off x="8272584" y="6165585"/>
            <a:ext cx="7620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lumMod val="85000"/>
                    <a:lumOff val="1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B5D6DF-0046-4AD6-B9C1-F073F6C4C3BB}" type="slidenum">
              <a:rPr lang="en-US" smtClean="0">
                <a:solidFill>
                  <a:prstClr val="black">
                    <a:lumMod val="85000"/>
                    <a:lumOff val="15000"/>
                  </a:prstClr>
                </a:solidFill>
              </a:rPr>
              <a:pPr/>
              <a:t>30</a:t>
            </a:fld>
            <a:endParaRPr lang="en-US" dirty="0">
              <a:solidFill>
                <a:prstClr val="black">
                  <a:lumMod val="85000"/>
                  <a:lumOff val="15000"/>
                </a:prst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637847"/>
            <a:ext cx="2844800" cy="927100"/>
          </a:xfrm>
          <a:prstGeom prst="rect">
            <a:avLst/>
          </a:prstGeom>
        </p:spPr>
      </p:pic>
      <p:pic>
        <p:nvPicPr>
          <p:cNvPr id="7" name="Picture 4" descr="S:\AMGA Staff\AMGA LOGO 2012\AMGA LOGO 2012\AMGA only\AMGA_only_web.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4216" r="97808"/>
                    </a14:imgEffect>
                  </a14:imgLayer>
                </a14:imgProps>
              </a:ext>
              <a:ext uri="{28A0092B-C50C-407E-A947-70E740481C1C}">
                <a14:useLocalDpi xmlns:a14="http://schemas.microsoft.com/office/drawing/2010/main" val="0"/>
              </a:ext>
            </a:extLst>
          </a:blip>
          <a:srcRect/>
          <a:stretch>
            <a:fillRect/>
          </a:stretch>
        </p:blipFill>
        <p:spPr bwMode="auto">
          <a:xfrm>
            <a:off x="838200" y="6246223"/>
            <a:ext cx="1211138" cy="3165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MGF.tif"/>
          <p:cNvPicPr>
            <a:picLocks noChangeAspect="1"/>
          </p:cNvPicPr>
          <p:nvPr/>
        </p:nvPicPr>
        <p:blipFill>
          <a:blip r:embed="rId6" cstate="print">
            <a:extLst>
              <a:ext uri="{BEBA8EAE-BF5A-486C-A8C5-ECC9F3942E4B}">
                <a14:imgProps xmlns:a14="http://schemas.microsoft.com/office/drawing/2010/main">
                  <a14:imgLayer r:embed="rId7">
                    <a14:imgEffect>
                      <a14:backgroundRemoval t="6786" b="71786" l="0" r="100000"/>
                    </a14:imgEffect>
                  </a14:imgLayer>
                </a14:imgProps>
              </a:ext>
              <a:ext uri="{28A0092B-C50C-407E-A947-70E740481C1C}">
                <a14:useLocalDpi xmlns:a14="http://schemas.microsoft.com/office/drawing/2010/main" val="0"/>
              </a:ext>
            </a:extLst>
          </a:blip>
          <a:srcRect/>
          <a:stretch>
            <a:fillRect/>
          </a:stretch>
        </p:blipFill>
        <p:spPr bwMode="auto">
          <a:xfrm>
            <a:off x="7217465" y="6257337"/>
            <a:ext cx="961492" cy="384048"/>
          </a:xfrm>
          <a:prstGeom prst="rect">
            <a:avLst/>
          </a:prstGeom>
          <a:noFill/>
          <a:ln>
            <a:noFill/>
          </a:ln>
        </p:spPr>
      </p:pic>
    </p:spTree>
    <p:extLst>
      <p:ext uri="{BB962C8B-B14F-4D97-AF65-F5344CB8AC3E}">
        <p14:creationId xmlns:p14="http://schemas.microsoft.com/office/powerpoint/2010/main" val="2284629434"/>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17171" y="1524000"/>
            <a:ext cx="6400800" cy="4524315"/>
          </a:xfrm>
          <a:prstGeom prst="rect">
            <a:avLst/>
          </a:prstGeom>
        </p:spPr>
        <p:txBody>
          <a:bodyPr wrap="square">
            <a:spAutoFit/>
          </a:bodyPr>
          <a:lstStyle/>
          <a:p>
            <a:pPr algn="ctr"/>
            <a:r>
              <a:rPr lang="en-US" sz="3600" b="1" dirty="0">
                <a:solidFill>
                  <a:prstClr val="black"/>
                </a:solidFill>
                <a:latin typeface="Arial" pitchFamily="34" charset="0"/>
                <a:cs typeface="Arial" pitchFamily="34" charset="0"/>
              </a:rPr>
              <a:t>Novartis Pharmaceuticals Corporation</a:t>
            </a:r>
          </a:p>
          <a:p>
            <a:pPr algn="ctr"/>
            <a:endParaRPr lang="en-US" sz="3600" b="1" dirty="0" smtClean="0">
              <a:solidFill>
                <a:prstClr val="black"/>
              </a:solidFill>
              <a:latin typeface="Arial" pitchFamily="34" charset="0"/>
              <a:cs typeface="Arial" pitchFamily="34" charset="0"/>
            </a:endParaRPr>
          </a:p>
          <a:p>
            <a:pPr algn="ctr"/>
            <a:endParaRPr lang="en-US" sz="3600" b="1" dirty="0">
              <a:solidFill>
                <a:prstClr val="black"/>
              </a:solidFill>
              <a:latin typeface="Arial" pitchFamily="34" charset="0"/>
              <a:cs typeface="Arial" pitchFamily="34" charset="0"/>
            </a:endParaRPr>
          </a:p>
          <a:p>
            <a:pPr algn="ctr"/>
            <a:r>
              <a:rPr lang="en-US" sz="3600" b="1" dirty="0" smtClean="0">
                <a:solidFill>
                  <a:prstClr val="black"/>
                </a:solidFill>
                <a:latin typeface="Arial" pitchFamily="34" charset="0"/>
                <a:cs typeface="Arial" pitchFamily="34" charset="0"/>
              </a:rPr>
              <a:t>Daiichi </a:t>
            </a:r>
            <a:r>
              <a:rPr lang="en-US" sz="3600" b="1" dirty="0">
                <a:solidFill>
                  <a:prstClr val="black"/>
                </a:solidFill>
                <a:latin typeface="Arial" pitchFamily="34" charset="0"/>
                <a:cs typeface="Arial" pitchFamily="34" charset="0"/>
              </a:rPr>
              <a:t>Sankyo, Inc.</a:t>
            </a:r>
          </a:p>
          <a:p>
            <a:pPr algn="ctr"/>
            <a:endParaRPr lang="en-US" sz="3600" b="1" dirty="0" smtClean="0">
              <a:solidFill>
                <a:prstClr val="black"/>
              </a:solidFill>
              <a:latin typeface="Arial" pitchFamily="34" charset="0"/>
              <a:cs typeface="Arial" pitchFamily="34" charset="0"/>
            </a:endParaRPr>
          </a:p>
          <a:p>
            <a:pPr algn="ctr"/>
            <a:endParaRPr lang="en-US" sz="3600" b="1" dirty="0" smtClean="0">
              <a:solidFill>
                <a:prstClr val="black"/>
              </a:solidFill>
              <a:latin typeface="Arial" pitchFamily="34" charset="0"/>
              <a:cs typeface="Arial" pitchFamily="34" charset="0"/>
            </a:endParaRPr>
          </a:p>
          <a:p>
            <a:pPr algn="ctr"/>
            <a:endParaRPr lang="en-US" sz="3600" b="1" dirty="0" smtClean="0">
              <a:solidFill>
                <a:prstClr val="black"/>
              </a:solidFill>
              <a:latin typeface="Arial" pitchFamily="34" charset="0"/>
              <a:cs typeface="Arial" pitchFamily="34" charset="0"/>
            </a:endParaRPr>
          </a:p>
        </p:txBody>
      </p:sp>
      <p:sp>
        <p:nvSpPr>
          <p:cNvPr id="2" name="TextBox 1"/>
          <p:cNvSpPr txBox="1"/>
          <p:nvPr/>
        </p:nvSpPr>
        <p:spPr>
          <a:xfrm>
            <a:off x="782012" y="604681"/>
            <a:ext cx="7391400" cy="923330"/>
          </a:xfrm>
          <a:prstGeom prst="rect">
            <a:avLst/>
          </a:prstGeom>
          <a:noFill/>
        </p:spPr>
        <p:txBody>
          <a:bodyPr wrap="square" rtlCol="0">
            <a:spAutoFit/>
          </a:bodyPr>
          <a:lstStyle/>
          <a:p>
            <a:r>
              <a:rPr lang="en-US" sz="3600" b="1" dirty="0">
                <a:solidFill>
                  <a:srgbClr val="AD0101">
                    <a:lumMod val="75000"/>
                  </a:srgbClr>
                </a:solidFill>
                <a:latin typeface="Arial" pitchFamily="34" charset="0"/>
                <a:cs typeface="Arial" pitchFamily="34" charset="0"/>
              </a:rPr>
              <a:t>Presenting Sponsors </a:t>
            </a:r>
          </a:p>
          <a:p>
            <a:endParaRPr lang="en-US" dirty="0">
              <a:solidFill>
                <a:prstClr val="black"/>
              </a:solidFill>
            </a:endParaRPr>
          </a:p>
        </p:txBody>
      </p:sp>
      <p:sp>
        <p:nvSpPr>
          <p:cNvPr id="11" name="Slide Number Placeholder 4"/>
          <p:cNvSpPr txBox="1">
            <a:spLocks/>
          </p:cNvSpPr>
          <p:nvPr/>
        </p:nvSpPr>
        <p:spPr>
          <a:xfrm>
            <a:off x="8272584" y="6165585"/>
            <a:ext cx="7620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lumMod val="85000"/>
                    <a:lumOff val="1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B5D6DF-0046-4AD6-B9C1-F073F6C4C3BB}" type="slidenum">
              <a:rPr lang="en-US" smtClean="0">
                <a:solidFill>
                  <a:prstClr val="black">
                    <a:lumMod val="85000"/>
                    <a:lumOff val="15000"/>
                  </a:prstClr>
                </a:solidFill>
              </a:rPr>
              <a:pPr/>
              <a:t>31</a:t>
            </a:fld>
            <a:endParaRPr lang="en-US" dirty="0">
              <a:solidFill>
                <a:prstClr val="black">
                  <a:lumMod val="85000"/>
                  <a:lumOff val="15000"/>
                </a:prst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8212" y="2743200"/>
            <a:ext cx="3519000" cy="674475"/>
          </a:xfrm>
          <a:prstGeom prst="rect">
            <a:avLst/>
          </a:prstGeom>
          <a:ln>
            <a:noFill/>
          </a:ln>
          <a:effectLst>
            <a:outerShdw blurRad="292100" dist="139700" dir="2700000" algn="tl" rotWithShape="0">
              <a:srgbClr val="333333">
                <a:alpha val="65000"/>
              </a:srgbClr>
            </a:outerShdw>
          </a:effec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0495" y="4419600"/>
            <a:ext cx="1556809" cy="1529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descr="S:\AMGA Staff\AMGA LOGO 2012\AMGA LOGO 2012\AMGA only\AMGA_only_web.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4216" r="97808"/>
                    </a14:imgEffect>
                  </a14:imgLayer>
                </a14:imgProps>
              </a:ext>
              <a:ext uri="{28A0092B-C50C-407E-A947-70E740481C1C}">
                <a14:useLocalDpi xmlns:a14="http://schemas.microsoft.com/office/drawing/2010/main" val="0"/>
              </a:ext>
            </a:extLst>
          </a:blip>
          <a:srcRect/>
          <a:stretch>
            <a:fillRect/>
          </a:stretch>
        </p:blipFill>
        <p:spPr bwMode="auto">
          <a:xfrm>
            <a:off x="838200" y="6246223"/>
            <a:ext cx="1211138" cy="31657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MGF.tif"/>
          <p:cNvPicPr>
            <a:picLocks noChangeAspect="1"/>
          </p:cNvPicPr>
          <p:nvPr/>
        </p:nvPicPr>
        <p:blipFill>
          <a:blip r:embed="rId6" cstate="print">
            <a:extLst>
              <a:ext uri="{BEBA8EAE-BF5A-486C-A8C5-ECC9F3942E4B}">
                <a14:imgProps xmlns:a14="http://schemas.microsoft.com/office/drawing/2010/main">
                  <a14:imgLayer r:embed="rId7">
                    <a14:imgEffect>
                      <a14:backgroundRemoval t="6786" b="71786" l="0" r="100000"/>
                    </a14:imgEffect>
                  </a14:imgLayer>
                </a14:imgProps>
              </a:ext>
              <a:ext uri="{28A0092B-C50C-407E-A947-70E740481C1C}">
                <a14:useLocalDpi xmlns:a14="http://schemas.microsoft.com/office/drawing/2010/main" val="0"/>
              </a:ext>
            </a:extLst>
          </a:blip>
          <a:srcRect/>
          <a:stretch>
            <a:fillRect/>
          </a:stretch>
        </p:blipFill>
        <p:spPr bwMode="auto">
          <a:xfrm>
            <a:off x="7217465" y="6257337"/>
            <a:ext cx="961492" cy="384048"/>
          </a:xfrm>
          <a:prstGeom prst="rect">
            <a:avLst/>
          </a:prstGeom>
          <a:noFill/>
          <a:ln>
            <a:noFill/>
          </a:ln>
        </p:spPr>
      </p:pic>
    </p:spTree>
    <p:extLst>
      <p:ext uri="{BB962C8B-B14F-4D97-AF65-F5344CB8AC3E}">
        <p14:creationId xmlns:p14="http://schemas.microsoft.com/office/powerpoint/2010/main" val="34911477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10126" y="762000"/>
            <a:ext cx="6400800" cy="646331"/>
          </a:xfrm>
          <a:prstGeom prst="rect">
            <a:avLst/>
          </a:prstGeom>
        </p:spPr>
        <p:txBody>
          <a:bodyPr wrap="square">
            <a:spAutoFit/>
          </a:bodyPr>
          <a:lstStyle/>
          <a:p>
            <a:r>
              <a:rPr lang="en-US" sz="3600" b="1" dirty="0" smtClean="0">
                <a:solidFill>
                  <a:srgbClr val="AD0101">
                    <a:lumMod val="75000"/>
                  </a:srgbClr>
                </a:solidFill>
                <a:latin typeface="Arial" pitchFamily="34" charset="0"/>
                <a:cs typeface="Arial" pitchFamily="34" charset="0"/>
              </a:rPr>
              <a:t>Supporting Organizations </a:t>
            </a:r>
            <a:endParaRPr lang="en-US" sz="3600" b="1" dirty="0">
              <a:solidFill>
                <a:srgbClr val="AD0101">
                  <a:lumMod val="75000"/>
                </a:srgbClr>
              </a:solidFill>
              <a:latin typeface="Arial" pitchFamily="34" charset="0"/>
              <a:cs typeface="Arial" pitchFamily="34" charset="0"/>
            </a:endParaRPr>
          </a:p>
        </p:txBody>
      </p:sp>
      <p:pic>
        <p:nvPicPr>
          <p:cNvPr id="9"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7800" y="4346608"/>
            <a:ext cx="2766252" cy="14630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Slide Number Placeholder 4"/>
          <p:cNvSpPr txBox="1">
            <a:spLocks/>
          </p:cNvSpPr>
          <p:nvPr/>
        </p:nvSpPr>
        <p:spPr>
          <a:xfrm>
            <a:off x="8272584" y="6165585"/>
            <a:ext cx="7620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lumMod val="85000"/>
                    <a:lumOff val="1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B5D6DF-0046-4AD6-B9C1-F073F6C4C3BB}" type="slidenum">
              <a:rPr lang="en-US" smtClean="0">
                <a:solidFill>
                  <a:prstClr val="black">
                    <a:lumMod val="85000"/>
                    <a:lumOff val="15000"/>
                  </a:prstClr>
                </a:solidFill>
              </a:rPr>
              <a:pPr/>
              <a:t>32</a:t>
            </a:fld>
            <a:endParaRPr lang="en-US" dirty="0">
              <a:solidFill>
                <a:prstClr val="black">
                  <a:lumMod val="85000"/>
                  <a:lumOff val="15000"/>
                </a:prstClr>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4448" y="1676401"/>
            <a:ext cx="3364090" cy="1117626"/>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926" y="1598395"/>
            <a:ext cx="2832234" cy="1416117"/>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9865" y="4744427"/>
            <a:ext cx="3454784" cy="667401"/>
          </a:xfrm>
          <a:prstGeom prst="rect">
            <a:avLst/>
          </a:prstGeom>
          <a:ln>
            <a:noFill/>
          </a:ln>
          <a:effectLst>
            <a:outerShdw blurRad="292100" dist="139700" dir="2700000" algn="tl" rotWithShape="0">
              <a:srgbClr val="333333">
                <a:alpha val="65000"/>
              </a:srgbClr>
            </a:outerShdw>
          </a:effectLst>
        </p:spPr>
      </p:pic>
      <p:pic>
        <p:nvPicPr>
          <p:cNvPr id="10" name="Picture 4" descr="S:\AMGA Staff\AMGA LOGO 2012\AMGA LOGO 2012\AMGA only\AMGA_only_web.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4216" r="97808"/>
                    </a14:imgEffect>
                  </a14:imgLayer>
                </a14:imgProps>
              </a:ext>
              <a:ext uri="{28A0092B-C50C-407E-A947-70E740481C1C}">
                <a14:useLocalDpi xmlns:a14="http://schemas.microsoft.com/office/drawing/2010/main" val="0"/>
              </a:ext>
            </a:extLst>
          </a:blip>
          <a:srcRect/>
          <a:stretch>
            <a:fillRect/>
          </a:stretch>
        </p:blipFill>
        <p:spPr bwMode="auto">
          <a:xfrm>
            <a:off x="838200" y="6246223"/>
            <a:ext cx="1211138" cy="3165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MGF.tif"/>
          <p:cNvPicPr>
            <a:picLocks noChangeAspect="1"/>
          </p:cNvPicPr>
          <p:nvPr/>
        </p:nvPicPr>
        <p:blipFill>
          <a:blip r:embed="rId8" cstate="print">
            <a:extLst>
              <a:ext uri="{BEBA8EAE-BF5A-486C-A8C5-ECC9F3942E4B}">
                <a14:imgProps xmlns:a14="http://schemas.microsoft.com/office/drawing/2010/main">
                  <a14:imgLayer r:embed="rId9">
                    <a14:imgEffect>
                      <a14:backgroundRemoval t="6786" b="71786" l="0" r="100000"/>
                    </a14:imgEffect>
                  </a14:imgLayer>
                </a14:imgProps>
              </a:ext>
              <a:ext uri="{28A0092B-C50C-407E-A947-70E740481C1C}">
                <a14:useLocalDpi xmlns:a14="http://schemas.microsoft.com/office/drawing/2010/main" val="0"/>
              </a:ext>
            </a:extLst>
          </a:blip>
          <a:srcRect/>
          <a:stretch>
            <a:fillRect/>
          </a:stretch>
        </p:blipFill>
        <p:spPr bwMode="auto">
          <a:xfrm>
            <a:off x="7217465" y="6257337"/>
            <a:ext cx="961492" cy="384048"/>
          </a:xfrm>
          <a:prstGeom prst="rect">
            <a:avLst/>
          </a:prstGeom>
          <a:noFill/>
          <a:ln>
            <a:noFill/>
          </a:ln>
        </p:spPr>
      </p:pic>
    </p:spTree>
    <p:extLst>
      <p:ext uri="{BB962C8B-B14F-4D97-AF65-F5344CB8AC3E}">
        <p14:creationId xmlns:p14="http://schemas.microsoft.com/office/powerpoint/2010/main" val="152661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28575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88571" y="2338119"/>
            <a:ext cx="7010400" cy="707886"/>
          </a:xfrm>
          <a:prstGeom prst="rect">
            <a:avLst/>
          </a:prstGeom>
          <a:noFill/>
        </p:spPr>
        <p:txBody>
          <a:bodyPr wrap="square" rtlCol="0">
            <a:spAutoFit/>
          </a:bodyPr>
          <a:lstStyle/>
          <a:p>
            <a:pPr algn="ctr"/>
            <a:r>
              <a:rPr lang="en-US" sz="4000" b="1" dirty="0" smtClean="0">
                <a:solidFill>
                  <a:schemeClr val="accent1">
                    <a:lumMod val="75000"/>
                  </a:schemeClr>
                </a:solidFill>
                <a:latin typeface="Arial" pitchFamily="34" charset="0"/>
                <a:cs typeface="Arial" pitchFamily="34" charset="0"/>
              </a:rPr>
              <a:t>Outcomes Measurement</a:t>
            </a:r>
          </a:p>
        </p:txBody>
      </p:sp>
      <p:sp>
        <p:nvSpPr>
          <p:cNvPr id="10" name="Slide Number Placeholder 4"/>
          <p:cNvSpPr txBox="1">
            <a:spLocks/>
          </p:cNvSpPr>
          <p:nvPr/>
        </p:nvSpPr>
        <p:spPr>
          <a:xfrm>
            <a:off x="8272584" y="6165585"/>
            <a:ext cx="7620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lumMod val="85000"/>
                    <a:lumOff val="1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B5D6DF-0046-4AD6-B9C1-F073F6C4C3BB}" type="slidenum">
              <a:rPr lang="en-US" smtClean="0"/>
              <a:pPr/>
              <a:t>33</a:t>
            </a:fld>
            <a:endParaRPr lang="en-US" dirty="0"/>
          </a:p>
        </p:txBody>
      </p:sp>
      <p:pic>
        <p:nvPicPr>
          <p:cNvPr id="7" name="Picture 4" descr="S:\AMGA Staff\AMGA LOGO 2012\AMGA LOGO 2012\AMGA only\AMGA_only_web.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4216" r="97808"/>
                    </a14:imgEffect>
                  </a14:imgLayer>
                </a14:imgProps>
              </a:ext>
              <a:ext uri="{28A0092B-C50C-407E-A947-70E740481C1C}">
                <a14:useLocalDpi xmlns:a14="http://schemas.microsoft.com/office/drawing/2010/main" val="0"/>
              </a:ext>
            </a:extLst>
          </a:blip>
          <a:srcRect/>
          <a:stretch>
            <a:fillRect/>
          </a:stretch>
        </p:blipFill>
        <p:spPr bwMode="auto">
          <a:xfrm>
            <a:off x="838200" y="6246223"/>
            <a:ext cx="1211138" cy="3165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MGF.tif"/>
          <p:cNvPicPr>
            <a:picLocks noChangeAspect="1"/>
          </p:cNvPicPr>
          <p:nvPr/>
        </p:nvPicPr>
        <p:blipFill>
          <a:blip r:embed="rId6" cstate="print">
            <a:extLst>
              <a:ext uri="{BEBA8EAE-BF5A-486C-A8C5-ECC9F3942E4B}">
                <a14:imgProps xmlns:a14="http://schemas.microsoft.com/office/drawing/2010/main">
                  <a14:imgLayer r:embed="rId7">
                    <a14:imgEffect>
                      <a14:backgroundRemoval t="6786" b="71786" l="0" r="100000"/>
                    </a14:imgEffect>
                  </a14:imgLayer>
                </a14:imgProps>
              </a:ext>
              <a:ext uri="{28A0092B-C50C-407E-A947-70E740481C1C}">
                <a14:useLocalDpi xmlns:a14="http://schemas.microsoft.com/office/drawing/2010/main" val="0"/>
              </a:ext>
            </a:extLst>
          </a:blip>
          <a:srcRect/>
          <a:stretch>
            <a:fillRect/>
          </a:stretch>
        </p:blipFill>
        <p:spPr bwMode="auto">
          <a:xfrm>
            <a:off x="7217465" y="6257337"/>
            <a:ext cx="961492" cy="384048"/>
          </a:xfrm>
          <a:prstGeom prst="rect">
            <a:avLst/>
          </a:prstGeom>
          <a:noFill/>
          <a:ln>
            <a:noFill/>
          </a:ln>
        </p:spPr>
      </p:pic>
    </p:spTree>
    <p:extLst>
      <p:ext uri="{BB962C8B-B14F-4D97-AF65-F5344CB8AC3E}">
        <p14:creationId xmlns:p14="http://schemas.microsoft.com/office/powerpoint/2010/main" val="3490942848"/>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28575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4"/>
          <p:cNvSpPr txBox="1">
            <a:spLocks/>
          </p:cNvSpPr>
          <p:nvPr/>
        </p:nvSpPr>
        <p:spPr>
          <a:xfrm>
            <a:off x="8272584" y="6165585"/>
            <a:ext cx="7620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lumMod val="85000"/>
                    <a:lumOff val="1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B5D6DF-0046-4AD6-B9C1-F073F6C4C3BB}" type="slidenum">
              <a:rPr lang="en-US" smtClean="0"/>
              <a:pPr/>
              <a:t>34</a:t>
            </a:fld>
            <a:endParaRPr lang="en-US" dirty="0"/>
          </a:p>
        </p:txBody>
      </p:sp>
      <p:pic>
        <p:nvPicPr>
          <p:cNvPr id="7" name="Picture 4" descr="S:\AMGA Staff\AMGA LOGO 2012\AMGA LOGO 2012\AMGA only\AMGA_only_web.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4216" r="97808"/>
                    </a14:imgEffect>
                  </a14:imgLayer>
                </a14:imgProps>
              </a:ext>
              <a:ext uri="{28A0092B-C50C-407E-A947-70E740481C1C}">
                <a14:useLocalDpi xmlns:a14="http://schemas.microsoft.com/office/drawing/2010/main" val="0"/>
              </a:ext>
            </a:extLst>
          </a:blip>
          <a:srcRect/>
          <a:stretch>
            <a:fillRect/>
          </a:stretch>
        </p:blipFill>
        <p:spPr bwMode="auto">
          <a:xfrm>
            <a:off x="838200" y="6246223"/>
            <a:ext cx="1211138" cy="31657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762000" y="1489365"/>
            <a:ext cx="7924800" cy="4114800"/>
          </a:xfrm>
          <a:ln>
            <a:noFill/>
          </a:ln>
        </p:spPr>
        <p:txBody>
          <a:bodyPr anchor="t" anchorCtr="0">
            <a:noAutofit/>
          </a:bodyPr>
          <a:lstStyle/>
          <a:p>
            <a:pPr marL="230188" indent="-230188">
              <a:buSzPct val="100000"/>
              <a:buFont typeface="Calibri" pitchFamily="34" charset="0"/>
              <a:buChar char="•"/>
            </a:pPr>
            <a:r>
              <a:rPr lang="en-US" sz="1800" dirty="0" smtClean="0">
                <a:solidFill>
                  <a:srgbClr val="000000"/>
                </a:solidFill>
                <a:latin typeface="Arial" pitchFamily="34" charset="0"/>
                <a:cs typeface="Arial" pitchFamily="34" charset="0"/>
              </a:rPr>
              <a:t>JNC 7 recommendations:</a:t>
            </a:r>
          </a:p>
          <a:p>
            <a:pPr marL="917575" lvl="1" indent="-273050">
              <a:buFont typeface="Arial" pitchFamily="34" charset="0"/>
              <a:buChar char="–"/>
            </a:pPr>
            <a:r>
              <a:rPr lang="en-US" sz="1600" dirty="0" smtClean="0">
                <a:solidFill>
                  <a:srgbClr val="000000"/>
                </a:solidFill>
                <a:latin typeface="Arial" pitchFamily="34" charset="0"/>
                <a:cs typeface="Arial" pitchFamily="34" charset="0"/>
              </a:rPr>
              <a:t>Patients with diabetes or chronic kidney disease, BP &lt; 130/80</a:t>
            </a:r>
          </a:p>
          <a:p>
            <a:pPr marL="917575" lvl="1" indent="-273050">
              <a:buFont typeface="Arial" pitchFamily="34" charset="0"/>
              <a:buChar char="–"/>
            </a:pPr>
            <a:r>
              <a:rPr lang="en-US" sz="1600" dirty="0" smtClean="0">
                <a:solidFill>
                  <a:srgbClr val="000000"/>
                </a:solidFill>
                <a:latin typeface="Arial" pitchFamily="34" charset="0"/>
                <a:cs typeface="Arial" pitchFamily="34" charset="0"/>
              </a:rPr>
              <a:t>All other patients, BP &lt; 140/90</a:t>
            </a:r>
          </a:p>
        </p:txBody>
      </p:sp>
      <p:pic>
        <p:nvPicPr>
          <p:cNvPr id="12" name="Picture 11" descr="AMGF.tif"/>
          <p:cNvPicPr>
            <a:picLocks noChangeAspect="1"/>
          </p:cNvPicPr>
          <p:nvPr/>
        </p:nvPicPr>
        <p:blipFill>
          <a:blip r:embed="rId6" cstate="print">
            <a:extLst>
              <a:ext uri="{BEBA8EAE-BF5A-486C-A8C5-ECC9F3942E4B}">
                <a14:imgProps xmlns:a14="http://schemas.microsoft.com/office/drawing/2010/main">
                  <a14:imgLayer r:embed="rId7">
                    <a14:imgEffect>
                      <a14:backgroundRemoval t="6786" b="71786" l="0" r="100000"/>
                    </a14:imgEffect>
                  </a14:imgLayer>
                </a14:imgProps>
              </a:ext>
              <a:ext uri="{28A0092B-C50C-407E-A947-70E740481C1C}">
                <a14:useLocalDpi xmlns:a14="http://schemas.microsoft.com/office/drawing/2010/main" val="0"/>
              </a:ext>
            </a:extLst>
          </a:blip>
          <a:srcRect/>
          <a:stretch>
            <a:fillRect/>
          </a:stretch>
        </p:blipFill>
        <p:spPr bwMode="auto">
          <a:xfrm>
            <a:off x="7217465" y="6257337"/>
            <a:ext cx="961492" cy="384048"/>
          </a:xfrm>
          <a:prstGeom prst="rect">
            <a:avLst/>
          </a:prstGeom>
          <a:noFill/>
          <a:ln>
            <a:noFill/>
          </a:ln>
        </p:spPr>
      </p:pic>
      <p:grpSp>
        <p:nvGrpSpPr>
          <p:cNvPr id="16" name="Group 15"/>
          <p:cNvGrpSpPr/>
          <p:nvPr/>
        </p:nvGrpSpPr>
        <p:grpSpPr>
          <a:xfrm>
            <a:off x="42948" y="2895600"/>
            <a:ext cx="3737964" cy="2547967"/>
            <a:chOff x="42948" y="2895600"/>
            <a:chExt cx="3737964" cy="2547967"/>
          </a:xfrm>
        </p:grpSpPr>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6800" y="3119832"/>
              <a:ext cx="2155196" cy="2093027"/>
            </a:xfrm>
            <a:prstGeom prst="rect">
              <a:avLst/>
            </a:prstGeom>
          </p:spPr>
        </p:pic>
        <p:sp>
          <p:nvSpPr>
            <p:cNvPr id="15" name="TextBox 14"/>
            <p:cNvSpPr txBox="1"/>
            <p:nvPr/>
          </p:nvSpPr>
          <p:spPr>
            <a:xfrm>
              <a:off x="2256912" y="5151179"/>
              <a:ext cx="1524000" cy="292388"/>
            </a:xfrm>
            <a:prstGeom prst="rect">
              <a:avLst/>
            </a:prstGeom>
            <a:noFill/>
          </p:spPr>
          <p:txBody>
            <a:bodyPr wrap="square" rtlCol="0">
              <a:spAutoFit/>
            </a:bodyPr>
            <a:lstStyle/>
            <a:p>
              <a:r>
                <a:rPr lang="en-US" sz="1300" dirty="0" smtClean="0">
                  <a:latin typeface="Arial" pitchFamily="34" charset="0"/>
                  <a:cs typeface="Arial" pitchFamily="34" charset="0"/>
                </a:rPr>
                <a:t>Uncomplicated</a:t>
              </a:r>
              <a:endParaRPr lang="en-US" sz="1300" dirty="0">
                <a:latin typeface="Arial" pitchFamily="34" charset="0"/>
                <a:cs typeface="Arial" pitchFamily="34" charset="0"/>
              </a:endParaRPr>
            </a:p>
          </p:txBody>
        </p:sp>
        <p:sp>
          <p:nvSpPr>
            <p:cNvPr id="22" name="TextBox 21"/>
            <p:cNvSpPr txBox="1"/>
            <p:nvPr/>
          </p:nvSpPr>
          <p:spPr>
            <a:xfrm>
              <a:off x="1472739" y="2895600"/>
              <a:ext cx="762000" cy="292388"/>
            </a:xfrm>
            <a:prstGeom prst="rect">
              <a:avLst/>
            </a:prstGeom>
            <a:noFill/>
          </p:spPr>
          <p:txBody>
            <a:bodyPr wrap="square" rtlCol="0">
              <a:spAutoFit/>
            </a:bodyPr>
            <a:lstStyle/>
            <a:p>
              <a:r>
                <a:rPr lang="en-US" sz="1300" dirty="0" smtClean="0">
                  <a:latin typeface="Arial" pitchFamily="34" charset="0"/>
                  <a:cs typeface="Arial" pitchFamily="34" charset="0"/>
                </a:rPr>
                <a:t>CKD</a:t>
              </a:r>
              <a:endParaRPr lang="en-US" sz="1300" dirty="0">
                <a:latin typeface="Arial" pitchFamily="34" charset="0"/>
                <a:cs typeface="Arial" pitchFamily="34" charset="0"/>
              </a:endParaRPr>
            </a:p>
          </p:txBody>
        </p:sp>
        <p:sp>
          <p:nvSpPr>
            <p:cNvPr id="23" name="TextBox 22"/>
            <p:cNvSpPr txBox="1"/>
            <p:nvPr/>
          </p:nvSpPr>
          <p:spPr>
            <a:xfrm>
              <a:off x="42948" y="3250278"/>
              <a:ext cx="1905000" cy="292388"/>
            </a:xfrm>
            <a:prstGeom prst="rect">
              <a:avLst/>
            </a:prstGeom>
            <a:noFill/>
          </p:spPr>
          <p:txBody>
            <a:bodyPr wrap="square" rtlCol="0">
              <a:spAutoFit/>
            </a:bodyPr>
            <a:lstStyle/>
            <a:p>
              <a:r>
                <a:rPr lang="en-US" sz="1300" dirty="0" smtClean="0">
                  <a:latin typeface="Arial" pitchFamily="34" charset="0"/>
                  <a:cs typeface="Arial" pitchFamily="34" charset="0"/>
                </a:rPr>
                <a:t>Diabetes + CKD</a:t>
              </a:r>
              <a:endParaRPr lang="en-US" sz="1300" dirty="0">
                <a:latin typeface="Arial" pitchFamily="34" charset="0"/>
                <a:cs typeface="Arial" pitchFamily="34" charset="0"/>
              </a:endParaRPr>
            </a:p>
          </p:txBody>
        </p:sp>
        <p:sp>
          <p:nvSpPr>
            <p:cNvPr id="24" name="TextBox 23"/>
            <p:cNvSpPr txBox="1"/>
            <p:nvPr/>
          </p:nvSpPr>
          <p:spPr>
            <a:xfrm>
              <a:off x="295104" y="4204860"/>
              <a:ext cx="1905000" cy="292388"/>
            </a:xfrm>
            <a:prstGeom prst="rect">
              <a:avLst/>
            </a:prstGeom>
            <a:noFill/>
          </p:spPr>
          <p:txBody>
            <a:bodyPr wrap="square" rtlCol="0">
              <a:spAutoFit/>
            </a:bodyPr>
            <a:lstStyle/>
            <a:p>
              <a:r>
                <a:rPr lang="en-US" sz="1300" dirty="0" smtClean="0">
                  <a:latin typeface="Arial" pitchFamily="34" charset="0"/>
                  <a:cs typeface="Arial" pitchFamily="34" charset="0"/>
                </a:rPr>
                <a:t>Diabetes</a:t>
              </a:r>
              <a:endParaRPr lang="en-US" sz="1300" dirty="0">
                <a:latin typeface="Arial" pitchFamily="34" charset="0"/>
                <a:cs typeface="Arial" pitchFamily="34" charset="0"/>
              </a:endParaRPr>
            </a:p>
          </p:txBody>
        </p:sp>
      </p:grpSp>
      <p:grpSp>
        <p:nvGrpSpPr>
          <p:cNvPr id="21" name="Group 20"/>
          <p:cNvGrpSpPr/>
          <p:nvPr/>
        </p:nvGrpSpPr>
        <p:grpSpPr>
          <a:xfrm>
            <a:off x="4046913" y="2862348"/>
            <a:ext cx="5097087" cy="3288532"/>
            <a:chOff x="4046913" y="2862348"/>
            <a:chExt cx="5097087" cy="3288532"/>
          </a:xfrm>
        </p:grpSpPr>
        <p:grpSp>
          <p:nvGrpSpPr>
            <p:cNvPr id="20" name="Group 19"/>
            <p:cNvGrpSpPr/>
            <p:nvPr/>
          </p:nvGrpSpPr>
          <p:grpSpPr>
            <a:xfrm>
              <a:off x="7906372" y="4419600"/>
              <a:ext cx="1237628" cy="553998"/>
              <a:chOff x="7830172" y="4419600"/>
              <a:chExt cx="1237628" cy="553998"/>
            </a:xfrm>
          </p:grpSpPr>
          <p:grpSp>
            <p:nvGrpSpPr>
              <p:cNvPr id="18" name="Group 17"/>
              <p:cNvGrpSpPr/>
              <p:nvPr/>
            </p:nvGrpSpPr>
            <p:grpSpPr>
              <a:xfrm>
                <a:off x="7830267" y="4419600"/>
                <a:ext cx="1237533" cy="276999"/>
                <a:chOff x="7830267" y="4419600"/>
                <a:chExt cx="1237533" cy="276999"/>
              </a:xfrm>
            </p:grpSpPr>
            <p:pic>
              <p:nvPicPr>
                <p:cNvPr id="2052"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30267" y="4458353"/>
                  <a:ext cx="172893" cy="199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979040" y="4419600"/>
                  <a:ext cx="1088760" cy="276999"/>
                </a:xfrm>
                <a:prstGeom prst="rect">
                  <a:avLst/>
                </a:prstGeom>
                <a:noFill/>
              </p:spPr>
              <p:txBody>
                <a:bodyPr wrap="none" rtlCol="0">
                  <a:spAutoFit/>
                </a:bodyPr>
                <a:lstStyle/>
                <a:p>
                  <a:r>
                    <a:rPr lang="en-US" sz="1200" dirty="0" smtClean="0">
                      <a:latin typeface="Arial" pitchFamily="34" charset="0"/>
                      <a:cs typeface="Arial" pitchFamily="34" charset="0"/>
                    </a:rPr>
                    <a:t>Not in control</a:t>
                  </a:r>
                  <a:endParaRPr lang="en-US" sz="1200" dirty="0">
                    <a:latin typeface="Arial" pitchFamily="34" charset="0"/>
                    <a:cs typeface="Arial" pitchFamily="34" charset="0"/>
                  </a:endParaRPr>
                </a:p>
              </p:txBody>
            </p:sp>
          </p:grpSp>
          <p:grpSp>
            <p:nvGrpSpPr>
              <p:cNvPr id="19" name="Group 18"/>
              <p:cNvGrpSpPr/>
              <p:nvPr/>
            </p:nvGrpSpPr>
            <p:grpSpPr>
              <a:xfrm>
                <a:off x="7830172" y="4696599"/>
                <a:ext cx="965117" cy="276999"/>
                <a:chOff x="7830172" y="4696599"/>
                <a:chExt cx="965117" cy="276999"/>
              </a:xfrm>
            </p:grpSpPr>
            <p:pic>
              <p:nvPicPr>
                <p:cNvPr id="2053"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830172" y="4735352"/>
                  <a:ext cx="172893" cy="199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7979040" y="4696599"/>
                  <a:ext cx="816249" cy="276999"/>
                </a:xfrm>
                <a:prstGeom prst="rect">
                  <a:avLst/>
                </a:prstGeom>
                <a:noFill/>
              </p:spPr>
              <p:txBody>
                <a:bodyPr wrap="none" rtlCol="0">
                  <a:spAutoFit/>
                </a:bodyPr>
                <a:lstStyle/>
                <a:p>
                  <a:r>
                    <a:rPr lang="en-US" sz="1200" dirty="0" smtClean="0">
                      <a:latin typeface="Arial" pitchFamily="34" charset="0"/>
                      <a:cs typeface="Arial" pitchFamily="34" charset="0"/>
                    </a:rPr>
                    <a:t>In control</a:t>
                  </a:r>
                  <a:endParaRPr lang="en-US" sz="1200" dirty="0">
                    <a:latin typeface="Arial" pitchFamily="34" charset="0"/>
                    <a:cs typeface="Arial" pitchFamily="34" charset="0"/>
                  </a:endParaRPr>
                </a:p>
              </p:txBody>
            </p:sp>
          </p:grpSp>
        </p:grpSp>
        <p:grpSp>
          <p:nvGrpSpPr>
            <p:cNvPr id="5" name="Group 4"/>
            <p:cNvGrpSpPr/>
            <p:nvPr/>
          </p:nvGrpSpPr>
          <p:grpSpPr>
            <a:xfrm>
              <a:off x="4046913" y="2862348"/>
              <a:ext cx="3868151" cy="3288532"/>
              <a:chOff x="4046913" y="2862348"/>
              <a:chExt cx="3868151" cy="3288532"/>
            </a:xfrm>
          </p:grpSpPr>
          <p:sp>
            <p:nvSpPr>
              <p:cNvPr id="8" name="TextBox 7"/>
              <p:cNvSpPr txBox="1"/>
              <p:nvPr/>
            </p:nvSpPr>
            <p:spPr>
              <a:xfrm>
                <a:off x="4800600" y="5873881"/>
                <a:ext cx="1107997" cy="276999"/>
              </a:xfrm>
              <a:prstGeom prst="rect">
                <a:avLst/>
              </a:prstGeom>
              <a:noFill/>
            </p:spPr>
            <p:txBody>
              <a:bodyPr wrap="none" rtlCol="0">
                <a:spAutoFit/>
              </a:bodyPr>
              <a:lstStyle/>
              <a:p>
                <a:pPr algn="ctr"/>
                <a:r>
                  <a:rPr lang="en-US" sz="1200" b="1" dirty="0" smtClean="0">
                    <a:latin typeface="Arial" pitchFamily="34" charset="0"/>
                    <a:cs typeface="Arial" pitchFamily="34" charset="0"/>
                  </a:rPr>
                  <a:t>Complicated</a:t>
                </a:r>
                <a:endParaRPr lang="en-US" sz="1200" b="1" dirty="0">
                  <a:latin typeface="Arial" pitchFamily="34" charset="0"/>
                  <a:cs typeface="Arial" pitchFamily="34" charset="0"/>
                </a:endParaRPr>
              </a:p>
            </p:txBody>
          </p:sp>
          <p:sp>
            <p:nvSpPr>
              <p:cNvPr id="13" name="TextBox 12"/>
              <p:cNvSpPr txBox="1"/>
              <p:nvPr/>
            </p:nvSpPr>
            <p:spPr>
              <a:xfrm>
                <a:off x="6379444" y="5873881"/>
                <a:ext cx="1287532" cy="276999"/>
              </a:xfrm>
              <a:prstGeom prst="rect">
                <a:avLst/>
              </a:prstGeom>
              <a:noFill/>
            </p:spPr>
            <p:txBody>
              <a:bodyPr wrap="none" rtlCol="0">
                <a:spAutoFit/>
              </a:bodyPr>
              <a:lstStyle/>
              <a:p>
                <a:pPr algn="ctr"/>
                <a:r>
                  <a:rPr lang="en-US" sz="1200" b="1" dirty="0" smtClean="0">
                    <a:latin typeface="Arial" pitchFamily="34" charset="0"/>
                    <a:cs typeface="Arial" pitchFamily="34" charset="0"/>
                  </a:rPr>
                  <a:t>Uncomplicated</a:t>
                </a:r>
                <a:endParaRPr lang="en-US" sz="1200" b="1" dirty="0">
                  <a:latin typeface="Arial" pitchFamily="34" charset="0"/>
                  <a:cs typeface="Arial" pitchFamily="34" charset="0"/>
                </a:endParaRPr>
              </a:p>
            </p:txBody>
          </p:sp>
          <p:pic>
            <p:nvPicPr>
              <p:cNvPr id="4" name="Pictur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46913" y="2862348"/>
                <a:ext cx="3868151" cy="3100106"/>
              </a:xfrm>
              <a:prstGeom prst="rect">
                <a:avLst/>
              </a:prstGeom>
            </p:spPr>
          </p:pic>
        </p:grpSp>
      </p:grpSp>
    </p:spTree>
    <p:extLst>
      <p:ext uri="{BB962C8B-B14F-4D97-AF65-F5344CB8AC3E}">
        <p14:creationId xmlns:p14="http://schemas.microsoft.com/office/powerpoint/2010/main" val="340821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28575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4"/>
          <p:cNvSpPr txBox="1">
            <a:spLocks/>
          </p:cNvSpPr>
          <p:nvPr/>
        </p:nvSpPr>
        <p:spPr>
          <a:xfrm>
            <a:off x="8272584" y="6165585"/>
            <a:ext cx="7620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lumMod val="85000"/>
                    <a:lumOff val="1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B5D6DF-0046-4AD6-B9C1-F073F6C4C3BB}" type="slidenum">
              <a:rPr lang="en-US" smtClean="0"/>
              <a:pPr/>
              <a:t>35</a:t>
            </a:fld>
            <a:endParaRPr lang="en-US" dirty="0"/>
          </a:p>
        </p:txBody>
      </p:sp>
      <p:pic>
        <p:nvPicPr>
          <p:cNvPr id="7" name="Picture 4" descr="S:\AMGA Staff\AMGA LOGO 2012\AMGA LOGO 2012\AMGA only\AMGA_only_web.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4216" r="97808"/>
                    </a14:imgEffect>
                  </a14:imgLayer>
                </a14:imgProps>
              </a:ext>
              <a:ext uri="{28A0092B-C50C-407E-A947-70E740481C1C}">
                <a14:useLocalDpi xmlns:a14="http://schemas.microsoft.com/office/drawing/2010/main" val="0"/>
              </a:ext>
            </a:extLst>
          </a:blip>
          <a:srcRect/>
          <a:stretch>
            <a:fillRect/>
          </a:stretch>
        </p:blipFill>
        <p:spPr bwMode="auto">
          <a:xfrm>
            <a:off x="838200" y="6246223"/>
            <a:ext cx="1211138" cy="3165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MGF.tif"/>
          <p:cNvPicPr>
            <a:picLocks noChangeAspect="1"/>
          </p:cNvPicPr>
          <p:nvPr/>
        </p:nvPicPr>
        <p:blipFill>
          <a:blip r:embed="rId6" cstate="print">
            <a:extLst>
              <a:ext uri="{BEBA8EAE-BF5A-486C-A8C5-ECC9F3942E4B}">
                <a14:imgProps xmlns:a14="http://schemas.microsoft.com/office/drawing/2010/main">
                  <a14:imgLayer r:embed="rId7">
                    <a14:imgEffect>
                      <a14:backgroundRemoval t="6786" b="71786" l="0" r="100000"/>
                    </a14:imgEffect>
                  </a14:imgLayer>
                </a14:imgProps>
              </a:ext>
              <a:ext uri="{28A0092B-C50C-407E-A947-70E740481C1C}">
                <a14:useLocalDpi xmlns:a14="http://schemas.microsoft.com/office/drawing/2010/main" val="0"/>
              </a:ext>
            </a:extLst>
          </a:blip>
          <a:srcRect/>
          <a:stretch>
            <a:fillRect/>
          </a:stretch>
        </p:blipFill>
        <p:spPr bwMode="auto">
          <a:xfrm>
            <a:off x="7217465" y="6257337"/>
            <a:ext cx="961492" cy="384048"/>
          </a:xfrm>
          <a:prstGeom prst="rect">
            <a:avLst/>
          </a:prstGeom>
          <a:noFill/>
          <a:ln>
            <a:noFill/>
          </a:ln>
        </p:spPr>
      </p:pic>
      <p:sp>
        <p:nvSpPr>
          <p:cNvPr id="11" name="Content Placeholder 2"/>
          <p:cNvSpPr txBox="1">
            <a:spLocks/>
          </p:cNvSpPr>
          <p:nvPr/>
        </p:nvSpPr>
        <p:spPr>
          <a:xfrm>
            <a:off x="762000" y="1489365"/>
            <a:ext cx="7924800" cy="4114800"/>
          </a:xfrm>
          <a:prstGeom prst="rect">
            <a:avLst/>
          </a:prstGeom>
          <a:ln>
            <a:noFill/>
          </a:ln>
        </p:spPr>
        <p:txBody>
          <a:bodyPr vert="horz" lIns="91440" tIns="45720" rIns="91440" bIns="45720" rtlCol="0" anchor="t"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230188" indent="-230188">
              <a:buSzPct val="100000"/>
              <a:buFont typeface="Calibri" pitchFamily="34" charset="0"/>
              <a:buChar char="•"/>
            </a:pPr>
            <a:r>
              <a:rPr lang="en-US" sz="1800" dirty="0" smtClean="0">
                <a:solidFill>
                  <a:srgbClr val="000000"/>
                </a:solidFill>
                <a:latin typeface="Arial" pitchFamily="34" charset="0"/>
                <a:cs typeface="Arial" pitchFamily="34" charset="0"/>
              </a:rPr>
              <a:t>Rigorous measurement and evaluation</a:t>
            </a:r>
          </a:p>
          <a:p>
            <a:pPr marL="917575" lvl="1" indent="-273050">
              <a:spcBef>
                <a:spcPts val="600"/>
              </a:spcBef>
              <a:buFont typeface="Arial" pitchFamily="34" charset="0"/>
              <a:buChar char="–"/>
            </a:pPr>
            <a:r>
              <a:rPr lang="en-US" sz="1600" dirty="0" smtClean="0">
                <a:solidFill>
                  <a:srgbClr val="000000"/>
                </a:solidFill>
                <a:latin typeface="Arial" pitchFamily="34" charset="0"/>
                <a:cs typeface="Arial" pitchFamily="34" charset="0"/>
              </a:rPr>
              <a:t>Can </a:t>
            </a:r>
            <a:r>
              <a:rPr lang="en-US" sz="1600" dirty="0">
                <a:solidFill>
                  <a:srgbClr val="000000"/>
                </a:solidFill>
                <a:latin typeface="Arial" pitchFamily="34" charset="0"/>
                <a:cs typeface="Arial" pitchFamily="34" charset="0"/>
              </a:rPr>
              <a:t>we move the needle on hypertension </a:t>
            </a:r>
            <a:r>
              <a:rPr lang="en-US" sz="1600" dirty="0" smtClean="0">
                <a:solidFill>
                  <a:srgbClr val="000000"/>
                </a:solidFill>
                <a:latin typeface="Arial" pitchFamily="34" charset="0"/>
                <a:cs typeface="Arial" pitchFamily="34" charset="0"/>
              </a:rPr>
              <a:t>detection and control</a:t>
            </a:r>
            <a:r>
              <a:rPr lang="en-US" sz="1600" dirty="0">
                <a:solidFill>
                  <a:srgbClr val="000000"/>
                </a:solidFill>
                <a:latin typeface="Arial" pitchFamily="34" charset="0"/>
                <a:cs typeface="Arial" pitchFamily="34" charset="0"/>
              </a:rPr>
              <a:t>? </a:t>
            </a:r>
            <a:r>
              <a:rPr lang="en-US" sz="1600" dirty="0" smtClean="0">
                <a:solidFill>
                  <a:srgbClr val="000000"/>
                </a:solidFill>
                <a:latin typeface="Arial" pitchFamily="34" charset="0"/>
                <a:cs typeface="Arial" pitchFamily="34" charset="0"/>
              </a:rPr>
              <a:t/>
            </a:r>
            <a:br>
              <a:rPr lang="en-US" sz="1600" dirty="0" smtClean="0">
                <a:solidFill>
                  <a:srgbClr val="000000"/>
                </a:solidFill>
                <a:latin typeface="Arial" pitchFamily="34" charset="0"/>
                <a:cs typeface="Arial" pitchFamily="34" charset="0"/>
              </a:rPr>
            </a:br>
            <a:r>
              <a:rPr lang="en-US" sz="1600" dirty="0" smtClean="0">
                <a:solidFill>
                  <a:srgbClr val="000000"/>
                </a:solidFill>
                <a:latin typeface="Arial" pitchFamily="34" charset="0"/>
                <a:cs typeface="Arial" pitchFamily="34" charset="0"/>
              </a:rPr>
              <a:t>How </a:t>
            </a:r>
            <a:r>
              <a:rPr lang="en-US" sz="1600" dirty="0">
                <a:solidFill>
                  <a:srgbClr val="000000"/>
                </a:solidFill>
                <a:latin typeface="Arial" pitchFamily="34" charset="0"/>
                <a:cs typeface="Arial" pitchFamily="34" charset="0"/>
              </a:rPr>
              <a:t>much? In </a:t>
            </a:r>
            <a:r>
              <a:rPr lang="en-US" sz="1600" dirty="0" smtClean="0">
                <a:solidFill>
                  <a:srgbClr val="000000"/>
                </a:solidFill>
                <a:latin typeface="Arial" pitchFamily="34" charset="0"/>
                <a:cs typeface="Arial" pitchFamily="34" charset="0"/>
              </a:rPr>
              <a:t>which </a:t>
            </a:r>
            <a:r>
              <a:rPr lang="en-US" sz="1600" dirty="0">
                <a:solidFill>
                  <a:srgbClr val="000000"/>
                </a:solidFill>
                <a:latin typeface="Arial" pitchFamily="34" charset="0"/>
                <a:cs typeface="Arial" pitchFamily="34" charset="0"/>
              </a:rPr>
              <a:t>subgroups of patients? </a:t>
            </a:r>
          </a:p>
          <a:p>
            <a:pPr marL="917575" lvl="1" indent="-273050">
              <a:spcBef>
                <a:spcPts val="600"/>
              </a:spcBef>
              <a:buFont typeface="Arial" pitchFamily="34" charset="0"/>
              <a:buChar char="–"/>
            </a:pPr>
            <a:r>
              <a:rPr lang="en-US" sz="1600" dirty="0" smtClean="0">
                <a:solidFill>
                  <a:srgbClr val="000000"/>
                </a:solidFill>
                <a:latin typeface="Arial" pitchFamily="34" charset="0"/>
                <a:cs typeface="Arial" pitchFamily="34" charset="0"/>
              </a:rPr>
              <a:t>What </a:t>
            </a:r>
            <a:r>
              <a:rPr lang="en-US" sz="1600" dirty="0">
                <a:solidFill>
                  <a:srgbClr val="000000"/>
                </a:solidFill>
                <a:latin typeface="Arial" pitchFamily="34" charset="0"/>
                <a:cs typeface="Arial" pitchFamily="34" charset="0"/>
              </a:rPr>
              <a:t>approaches and interventions are most effective, for </a:t>
            </a:r>
            <a:r>
              <a:rPr lang="en-US" sz="1600" dirty="0" smtClean="0">
                <a:solidFill>
                  <a:srgbClr val="000000"/>
                </a:solidFill>
                <a:latin typeface="Arial" pitchFamily="34" charset="0"/>
                <a:cs typeface="Arial" pitchFamily="34" charset="0"/>
              </a:rPr>
              <a:t>different</a:t>
            </a:r>
            <a:br>
              <a:rPr lang="en-US" sz="1600" dirty="0" smtClean="0">
                <a:solidFill>
                  <a:srgbClr val="000000"/>
                </a:solidFill>
                <a:latin typeface="Arial" pitchFamily="34" charset="0"/>
                <a:cs typeface="Arial" pitchFamily="34" charset="0"/>
              </a:rPr>
            </a:br>
            <a:r>
              <a:rPr lang="en-US" sz="1600" dirty="0" smtClean="0">
                <a:solidFill>
                  <a:srgbClr val="000000"/>
                </a:solidFill>
                <a:latin typeface="Arial" pitchFamily="34" charset="0"/>
                <a:cs typeface="Arial" pitchFamily="34" charset="0"/>
              </a:rPr>
              <a:t>patient </a:t>
            </a:r>
            <a:r>
              <a:rPr lang="en-US" sz="1600" dirty="0">
                <a:solidFill>
                  <a:srgbClr val="000000"/>
                </a:solidFill>
                <a:latin typeface="Arial" pitchFamily="34" charset="0"/>
                <a:cs typeface="Arial" pitchFamily="34" charset="0"/>
              </a:rPr>
              <a:t>populations and clinical settings</a:t>
            </a:r>
            <a:r>
              <a:rPr lang="en-US" sz="1600" dirty="0" smtClean="0">
                <a:solidFill>
                  <a:srgbClr val="000000"/>
                </a:solidFill>
                <a:latin typeface="Arial" pitchFamily="34" charset="0"/>
                <a:cs typeface="Arial" pitchFamily="34" charset="0"/>
              </a:rPr>
              <a:t>?</a:t>
            </a:r>
            <a:endParaRPr lang="en-US" sz="1600" dirty="0">
              <a:solidFill>
                <a:srgbClr val="000000"/>
              </a:solidFill>
              <a:latin typeface="Arial" pitchFamily="34" charset="0"/>
              <a:cs typeface="Arial" pitchFamily="34" charset="0"/>
            </a:endParaRPr>
          </a:p>
          <a:p>
            <a:pPr marL="917575" lvl="1" indent="-273050">
              <a:spcBef>
                <a:spcPts val="600"/>
              </a:spcBef>
              <a:buFont typeface="Arial" pitchFamily="34" charset="0"/>
              <a:buChar char="–"/>
            </a:pPr>
            <a:r>
              <a:rPr lang="en-US" sz="1600" dirty="0" smtClean="0">
                <a:solidFill>
                  <a:srgbClr val="000000"/>
                </a:solidFill>
                <a:latin typeface="Arial" pitchFamily="34" charset="0"/>
                <a:cs typeface="Arial" pitchFamily="34" charset="0"/>
              </a:rPr>
              <a:t>What characteristics </a:t>
            </a:r>
            <a:r>
              <a:rPr lang="en-US" sz="1600" dirty="0">
                <a:solidFill>
                  <a:srgbClr val="000000"/>
                </a:solidFill>
                <a:latin typeface="Arial" pitchFamily="34" charset="0"/>
                <a:cs typeface="Arial" pitchFamily="34" charset="0"/>
              </a:rPr>
              <a:t>of medical groups </a:t>
            </a:r>
            <a:r>
              <a:rPr lang="en-US" sz="1600" dirty="0" smtClean="0">
                <a:solidFill>
                  <a:srgbClr val="000000"/>
                </a:solidFill>
                <a:latin typeface="Arial" pitchFamily="34" charset="0"/>
                <a:cs typeface="Arial" pitchFamily="34" charset="0"/>
              </a:rPr>
              <a:t>enable effective intervention?</a:t>
            </a:r>
            <a:endParaRPr lang="en-US" sz="1600" dirty="0">
              <a:solidFill>
                <a:srgbClr val="000000"/>
              </a:solidFill>
              <a:latin typeface="Arial" pitchFamily="34" charset="0"/>
              <a:cs typeface="Arial" pitchFamily="34" charset="0"/>
            </a:endParaRPr>
          </a:p>
          <a:p>
            <a:pPr marL="230188" indent="-230188">
              <a:spcBef>
                <a:spcPts val="1800"/>
              </a:spcBef>
              <a:buSzPct val="100000"/>
              <a:buFont typeface="Calibri" pitchFamily="34" charset="0"/>
              <a:buChar char="•"/>
            </a:pPr>
            <a:r>
              <a:rPr lang="en-US" sz="1800" dirty="0" smtClean="0">
                <a:solidFill>
                  <a:srgbClr val="000000"/>
                </a:solidFill>
                <a:latin typeface="Arial" pitchFamily="34" charset="0"/>
                <a:cs typeface="Arial" pitchFamily="34" charset="0"/>
              </a:rPr>
              <a:t>Partner with an academic or research organization</a:t>
            </a:r>
          </a:p>
          <a:p>
            <a:pPr marL="917575" lvl="1" indent="-273050">
              <a:spcBef>
                <a:spcPts val="600"/>
              </a:spcBef>
              <a:buSzPct val="100000"/>
              <a:buFont typeface="Arial" pitchFamily="34" charset="0"/>
              <a:buChar char="–"/>
            </a:pPr>
            <a:r>
              <a:rPr lang="en-US" sz="1600" dirty="0">
                <a:solidFill>
                  <a:srgbClr val="000000"/>
                </a:solidFill>
                <a:latin typeface="Arial" pitchFamily="34" charset="0"/>
                <a:cs typeface="Arial" pitchFamily="34" charset="0"/>
              </a:rPr>
              <a:t>Basic quantitative </a:t>
            </a:r>
            <a:r>
              <a:rPr lang="en-US" sz="1600" dirty="0" smtClean="0">
                <a:solidFill>
                  <a:srgbClr val="000000"/>
                </a:solidFill>
                <a:latin typeface="Arial" pitchFamily="34" charset="0"/>
                <a:cs typeface="Arial" pitchFamily="34" charset="0"/>
              </a:rPr>
              <a:t>evaluation to be funded </a:t>
            </a:r>
            <a:r>
              <a:rPr lang="en-US" sz="1600" dirty="0">
                <a:solidFill>
                  <a:srgbClr val="000000"/>
                </a:solidFill>
                <a:latin typeface="Arial" pitchFamily="34" charset="0"/>
                <a:cs typeface="Arial" pitchFamily="34" charset="0"/>
              </a:rPr>
              <a:t>by campaign sponsors</a:t>
            </a:r>
          </a:p>
          <a:p>
            <a:pPr marL="917575" lvl="1" indent="-273050">
              <a:spcBef>
                <a:spcPts val="600"/>
              </a:spcBef>
              <a:buSzPct val="100000"/>
              <a:buFont typeface="Arial" pitchFamily="34" charset="0"/>
              <a:buChar char="–"/>
            </a:pPr>
            <a:r>
              <a:rPr lang="en-US" sz="1600" dirty="0">
                <a:solidFill>
                  <a:srgbClr val="000000"/>
                </a:solidFill>
                <a:latin typeface="Arial" pitchFamily="34" charset="0"/>
                <a:cs typeface="Arial" pitchFamily="34" charset="0"/>
              </a:rPr>
              <a:t>Seek grant funding for qualitative component—surveys </a:t>
            </a:r>
            <a:r>
              <a:rPr lang="en-US" sz="1600" dirty="0" smtClean="0">
                <a:solidFill>
                  <a:srgbClr val="000000"/>
                </a:solidFill>
                <a:latin typeface="Arial" pitchFamily="34" charset="0"/>
                <a:cs typeface="Arial" pitchFamily="34" charset="0"/>
              </a:rPr>
              <a:t>and </a:t>
            </a:r>
            <a:br>
              <a:rPr lang="en-US" sz="1600" dirty="0" smtClean="0">
                <a:solidFill>
                  <a:srgbClr val="000000"/>
                </a:solidFill>
                <a:latin typeface="Arial" pitchFamily="34" charset="0"/>
                <a:cs typeface="Arial" pitchFamily="34" charset="0"/>
              </a:rPr>
            </a:br>
            <a:r>
              <a:rPr lang="en-US" sz="1600" dirty="0" smtClean="0">
                <a:solidFill>
                  <a:srgbClr val="000000"/>
                </a:solidFill>
                <a:latin typeface="Arial" pitchFamily="34" charset="0"/>
                <a:cs typeface="Arial" pitchFamily="34" charset="0"/>
              </a:rPr>
              <a:t>structured </a:t>
            </a:r>
            <a:r>
              <a:rPr lang="en-US" sz="1600" dirty="0">
                <a:solidFill>
                  <a:srgbClr val="000000"/>
                </a:solidFill>
                <a:latin typeface="Arial" pitchFamily="34" charset="0"/>
                <a:cs typeface="Arial" pitchFamily="34" charset="0"/>
              </a:rPr>
              <a:t>interviews</a:t>
            </a:r>
          </a:p>
          <a:p>
            <a:pPr marL="230188" lvl="1" indent="-230188">
              <a:spcBef>
                <a:spcPts val="1800"/>
              </a:spcBef>
              <a:buSzPct val="100000"/>
              <a:buFont typeface="Calibri" pitchFamily="34" charset="0"/>
              <a:buChar char="•"/>
            </a:pPr>
            <a:r>
              <a:rPr lang="en-US" sz="1800" dirty="0">
                <a:solidFill>
                  <a:srgbClr val="000000"/>
                </a:solidFill>
                <a:latin typeface="Arial" pitchFamily="34" charset="0"/>
                <a:cs typeface="Arial" pitchFamily="34" charset="0"/>
              </a:rPr>
              <a:t>RFP to be issued </a:t>
            </a:r>
            <a:r>
              <a:rPr lang="en-US" sz="1800" dirty="0" smtClean="0">
                <a:solidFill>
                  <a:srgbClr val="000000"/>
                </a:solidFill>
                <a:latin typeface="Arial" pitchFamily="34" charset="0"/>
                <a:cs typeface="Arial" pitchFamily="34" charset="0"/>
              </a:rPr>
              <a:t>shortly</a:t>
            </a:r>
          </a:p>
          <a:p>
            <a:pPr marL="917575" lvl="1" indent="-273050">
              <a:spcBef>
                <a:spcPts val="600"/>
              </a:spcBef>
              <a:buSzPct val="100000"/>
              <a:buFont typeface="Arial" pitchFamily="34" charset="0"/>
              <a:buChar char="–"/>
            </a:pPr>
            <a:r>
              <a:rPr lang="en-US" sz="1600" dirty="0">
                <a:solidFill>
                  <a:srgbClr val="000000"/>
                </a:solidFill>
                <a:latin typeface="Arial" pitchFamily="34" charset="0"/>
                <a:cs typeface="Arial" pitchFamily="34" charset="0"/>
              </a:rPr>
              <a:t>Partner to be selected by Scientific Advisory </a:t>
            </a:r>
            <a:r>
              <a:rPr lang="en-US" sz="1600" dirty="0" smtClean="0">
                <a:solidFill>
                  <a:srgbClr val="000000"/>
                </a:solidFill>
                <a:latin typeface="Arial" pitchFamily="34" charset="0"/>
                <a:cs typeface="Arial" pitchFamily="34" charset="0"/>
              </a:rPr>
              <a:t>Council</a:t>
            </a:r>
            <a:endParaRPr lang="en-US" sz="1600" dirty="0">
              <a:solidFill>
                <a:srgbClr val="000000"/>
              </a:solidFill>
              <a:latin typeface="Arial" pitchFamily="34" charset="0"/>
              <a:cs typeface="Arial" pitchFamily="34" charset="0"/>
            </a:endParaRPr>
          </a:p>
          <a:p>
            <a:pPr marL="917575" lvl="1" indent="-273050">
              <a:spcBef>
                <a:spcPts val="600"/>
              </a:spcBef>
              <a:buSzPct val="100000"/>
              <a:buFont typeface="Arial" pitchFamily="34" charset="0"/>
              <a:buChar char="–"/>
            </a:pPr>
            <a:r>
              <a:rPr lang="en-US" sz="1600" dirty="0" smtClean="0">
                <a:solidFill>
                  <a:srgbClr val="000000"/>
                </a:solidFill>
                <a:latin typeface="Arial" pitchFamily="34" charset="0"/>
                <a:cs typeface="Arial" pitchFamily="34" charset="0"/>
              </a:rPr>
              <a:t>Measurement plan to be finalized and baseline data collection </a:t>
            </a:r>
            <a:br>
              <a:rPr lang="en-US" sz="1600" dirty="0" smtClean="0">
                <a:solidFill>
                  <a:srgbClr val="000000"/>
                </a:solidFill>
                <a:latin typeface="Arial" pitchFamily="34" charset="0"/>
                <a:cs typeface="Arial" pitchFamily="34" charset="0"/>
              </a:rPr>
            </a:br>
            <a:r>
              <a:rPr lang="en-US" sz="1600" dirty="0" smtClean="0">
                <a:solidFill>
                  <a:srgbClr val="000000"/>
                </a:solidFill>
                <a:latin typeface="Arial" pitchFamily="34" charset="0"/>
                <a:cs typeface="Arial" pitchFamily="34" charset="0"/>
              </a:rPr>
              <a:t>to begin in first quarter of 2013</a:t>
            </a:r>
          </a:p>
          <a:p>
            <a:pPr marL="917575" lvl="1" indent="-273050">
              <a:buSzPct val="100000"/>
              <a:buFont typeface="Arial" pitchFamily="34" charset="0"/>
              <a:buChar char="–"/>
            </a:pPr>
            <a:endParaRPr lang="en-US" sz="1600" dirty="0" smtClean="0">
              <a:latin typeface="Arial" pitchFamily="34" charset="0"/>
              <a:cs typeface="Arial" pitchFamily="34" charset="0"/>
            </a:endParaRPr>
          </a:p>
          <a:p>
            <a:pPr marL="0" indent="0">
              <a:buSzPct val="100000"/>
              <a:buNone/>
            </a:pPr>
            <a:endParaRPr lang="en-US" sz="1800" dirty="0" smtClean="0">
              <a:latin typeface="Arial" pitchFamily="34" charset="0"/>
              <a:cs typeface="Arial" pitchFamily="34" charset="0"/>
            </a:endParaRPr>
          </a:p>
        </p:txBody>
      </p:sp>
    </p:spTree>
    <p:extLst>
      <p:ext uri="{BB962C8B-B14F-4D97-AF65-F5344CB8AC3E}">
        <p14:creationId xmlns:p14="http://schemas.microsoft.com/office/powerpoint/2010/main" val="19756440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28575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4"/>
          <p:cNvSpPr txBox="1">
            <a:spLocks/>
          </p:cNvSpPr>
          <p:nvPr/>
        </p:nvSpPr>
        <p:spPr>
          <a:xfrm>
            <a:off x="8272584" y="6165585"/>
            <a:ext cx="7620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lumMod val="85000"/>
                    <a:lumOff val="1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B5D6DF-0046-4AD6-B9C1-F073F6C4C3BB}" type="slidenum">
              <a:rPr lang="en-US" smtClean="0"/>
              <a:pPr/>
              <a:t>36</a:t>
            </a:fld>
            <a:endParaRPr lang="en-US" dirty="0"/>
          </a:p>
        </p:txBody>
      </p:sp>
      <p:pic>
        <p:nvPicPr>
          <p:cNvPr id="7" name="Picture 4" descr="S:\AMGA Staff\AMGA LOGO 2012\AMGA LOGO 2012\AMGA only\AMGA_only_web.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4216" r="97808"/>
                    </a14:imgEffect>
                  </a14:imgLayer>
                </a14:imgProps>
              </a:ext>
              <a:ext uri="{28A0092B-C50C-407E-A947-70E740481C1C}">
                <a14:useLocalDpi xmlns:a14="http://schemas.microsoft.com/office/drawing/2010/main" val="0"/>
              </a:ext>
            </a:extLst>
          </a:blip>
          <a:srcRect/>
          <a:stretch>
            <a:fillRect/>
          </a:stretch>
        </p:blipFill>
        <p:spPr bwMode="auto">
          <a:xfrm>
            <a:off x="838200" y="6246223"/>
            <a:ext cx="1211138" cy="3165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MGF.tif"/>
          <p:cNvPicPr>
            <a:picLocks noChangeAspect="1"/>
          </p:cNvPicPr>
          <p:nvPr/>
        </p:nvPicPr>
        <p:blipFill>
          <a:blip r:embed="rId6" cstate="print">
            <a:extLst>
              <a:ext uri="{BEBA8EAE-BF5A-486C-A8C5-ECC9F3942E4B}">
                <a14:imgProps xmlns:a14="http://schemas.microsoft.com/office/drawing/2010/main">
                  <a14:imgLayer r:embed="rId7">
                    <a14:imgEffect>
                      <a14:backgroundRemoval t="6786" b="71786" l="0" r="100000"/>
                    </a14:imgEffect>
                  </a14:imgLayer>
                </a14:imgProps>
              </a:ext>
              <a:ext uri="{28A0092B-C50C-407E-A947-70E740481C1C}">
                <a14:useLocalDpi xmlns:a14="http://schemas.microsoft.com/office/drawing/2010/main" val="0"/>
              </a:ext>
            </a:extLst>
          </a:blip>
          <a:srcRect/>
          <a:stretch>
            <a:fillRect/>
          </a:stretch>
        </p:blipFill>
        <p:spPr bwMode="auto">
          <a:xfrm>
            <a:off x="7217465" y="6257337"/>
            <a:ext cx="961492" cy="384048"/>
          </a:xfrm>
          <a:prstGeom prst="rect">
            <a:avLst/>
          </a:prstGeom>
          <a:noFill/>
          <a:ln>
            <a:noFill/>
          </a:ln>
        </p:spPr>
      </p:pic>
      <p:sp>
        <p:nvSpPr>
          <p:cNvPr id="11" name="Content Placeholder 2"/>
          <p:cNvSpPr txBox="1">
            <a:spLocks/>
          </p:cNvSpPr>
          <p:nvPr/>
        </p:nvSpPr>
        <p:spPr>
          <a:xfrm>
            <a:off x="762000" y="1489365"/>
            <a:ext cx="7924800" cy="4114800"/>
          </a:xfrm>
          <a:prstGeom prst="rect">
            <a:avLst/>
          </a:prstGeom>
          <a:ln>
            <a:noFill/>
          </a:ln>
        </p:spPr>
        <p:txBody>
          <a:bodyPr vert="horz" lIns="91440" tIns="45720" rIns="91440" bIns="45720" rtlCol="0" anchor="t"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230188" indent="-230188">
              <a:buSzPct val="100000"/>
              <a:buFont typeface="Calibri" pitchFamily="34" charset="0"/>
              <a:buChar char="•"/>
            </a:pPr>
            <a:r>
              <a:rPr lang="en-US" sz="1800" dirty="0" smtClean="0">
                <a:solidFill>
                  <a:srgbClr val="000000"/>
                </a:solidFill>
                <a:latin typeface="Arial" pitchFamily="34" charset="0"/>
                <a:cs typeface="Arial" pitchFamily="34" charset="0"/>
              </a:rPr>
              <a:t>Proposed Measurement </a:t>
            </a:r>
            <a:r>
              <a:rPr lang="en-US" sz="1800" dirty="0">
                <a:solidFill>
                  <a:srgbClr val="000000"/>
                </a:solidFill>
                <a:latin typeface="Arial" pitchFamily="34" charset="0"/>
                <a:cs typeface="Arial" pitchFamily="34" charset="0"/>
              </a:rPr>
              <a:t>P</a:t>
            </a:r>
            <a:r>
              <a:rPr lang="en-US" sz="1800" dirty="0" smtClean="0">
                <a:solidFill>
                  <a:srgbClr val="000000"/>
                </a:solidFill>
                <a:latin typeface="Arial" pitchFamily="34" charset="0"/>
                <a:cs typeface="Arial" pitchFamily="34" charset="0"/>
              </a:rPr>
              <a:t>rinciples</a:t>
            </a:r>
          </a:p>
          <a:p>
            <a:pPr marL="917575" lvl="1" indent="-273050">
              <a:buFont typeface="Arial" pitchFamily="34" charset="0"/>
              <a:buChar char="–"/>
            </a:pPr>
            <a:r>
              <a:rPr lang="en-US" sz="1600" dirty="0">
                <a:latin typeface="Arial" pitchFamily="34" charset="0"/>
                <a:cs typeface="Arial" pitchFamily="34" charset="0"/>
              </a:rPr>
              <a:t>Correspond to industry-standard measures, adjusted for JNC 7</a:t>
            </a:r>
          </a:p>
          <a:p>
            <a:pPr marL="917575" lvl="1" indent="-273050">
              <a:buFont typeface="Arial" pitchFamily="34" charset="0"/>
              <a:buChar char="–"/>
            </a:pPr>
            <a:r>
              <a:rPr lang="en-US" sz="1600" dirty="0">
                <a:latin typeface="Arial" pitchFamily="34" charset="0"/>
                <a:cs typeface="Arial" pitchFamily="34" charset="0"/>
              </a:rPr>
              <a:t>Adapt to JNC 8 when released</a:t>
            </a:r>
          </a:p>
          <a:p>
            <a:pPr marL="917575" lvl="1" indent="-273050">
              <a:buFont typeface="Arial" pitchFamily="34" charset="0"/>
              <a:buChar char="–"/>
            </a:pPr>
            <a:r>
              <a:rPr lang="en-US" sz="1600" dirty="0" smtClean="0">
                <a:latin typeface="Arial" pitchFamily="34" charset="0"/>
                <a:cs typeface="Arial" pitchFamily="34" charset="0"/>
              </a:rPr>
              <a:t>Emphasize </a:t>
            </a:r>
            <a:r>
              <a:rPr lang="en-US" sz="1600" dirty="0">
                <a:latin typeface="Arial" pitchFamily="34" charset="0"/>
                <a:cs typeface="Arial" pitchFamily="34" charset="0"/>
              </a:rPr>
              <a:t>delta for each group, rather than group-to-group </a:t>
            </a:r>
            <a:r>
              <a:rPr lang="en-US" sz="1600" dirty="0" smtClean="0">
                <a:latin typeface="Arial" pitchFamily="34" charset="0"/>
                <a:cs typeface="Arial" pitchFamily="34" charset="0"/>
              </a:rPr>
              <a:t>comparisons</a:t>
            </a:r>
            <a:endParaRPr lang="en-US" sz="1600" dirty="0">
              <a:latin typeface="Arial" pitchFamily="34" charset="0"/>
              <a:cs typeface="Arial" pitchFamily="34" charset="0"/>
            </a:endParaRPr>
          </a:p>
          <a:p>
            <a:pPr marL="917575" lvl="1" indent="-273050">
              <a:buFont typeface="Arial" pitchFamily="34" charset="0"/>
              <a:buChar char="–"/>
            </a:pPr>
            <a:r>
              <a:rPr lang="en-US" sz="1600" dirty="0" smtClean="0">
                <a:latin typeface="Arial" pitchFamily="34" charset="0"/>
                <a:cs typeface="Arial" pitchFamily="34" charset="0"/>
              </a:rPr>
              <a:t>Validated measures, potentially useful in payor negotiations</a:t>
            </a:r>
            <a:endParaRPr lang="en-US" sz="1600" dirty="0">
              <a:latin typeface="Arial" pitchFamily="34" charset="0"/>
              <a:cs typeface="Arial" pitchFamily="34" charset="0"/>
            </a:endParaRPr>
          </a:p>
          <a:p>
            <a:pPr marL="230188" indent="-230188">
              <a:spcBef>
                <a:spcPts val="1800"/>
              </a:spcBef>
              <a:buSzPct val="100000"/>
              <a:buFont typeface="Calibri" pitchFamily="34" charset="0"/>
              <a:buChar char="•"/>
            </a:pPr>
            <a:r>
              <a:rPr lang="en-US" sz="1800" dirty="0" smtClean="0">
                <a:solidFill>
                  <a:srgbClr val="000000"/>
                </a:solidFill>
                <a:latin typeface="Arial" pitchFamily="34" charset="0"/>
                <a:cs typeface="Arial" pitchFamily="34" charset="0"/>
              </a:rPr>
              <a:t>Some questions to resolve</a:t>
            </a:r>
          </a:p>
          <a:p>
            <a:pPr marL="917575" lvl="1" indent="-273050">
              <a:spcBef>
                <a:spcPts val="600"/>
              </a:spcBef>
              <a:buSzPct val="100000"/>
              <a:buFont typeface="Arial" pitchFamily="34" charset="0"/>
              <a:buChar char="–"/>
            </a:pPr>
            <a:r>
              <a:rPr lang="en-US" sz="1600" dirty="0" smtClean="0">
                <a:solidFill>
                  <a:srgbClr val="000000"/>
                </a:solidFill>
                <a:latin typeface="Arial" pitchFamily="34" charset="0"/>
                <a:cs typeface="Arial" pitchFamily="34" charset="0"/>
              </a:rPr>
              <a:t>Which patients? — Of all providers? Of PCPs? Of PCMH practices? Minimum number of visits? Patient attribution (to providers or practices)?</a:t>
            </a:r>
          </a:p>
          <a:p>
            <a:pPr marL="917575" lvl="1" indent="-273050">
              <a:spcBef>
                <a:spcPts val="600"/>
              </a:spcBef>
              <a:buSzPct val="100000"/>
              <a:buFont typeface="Arial" pitchFamily="34" charset="0"/>
              <a:buChar char="–"/>
            </a:pPr>
            <a:r>
              <a:rPr lang="en-US" sz="1600" dirty="0" smtClean="0">
                <a:solidFill>
                  <a:srgbClr val="000000"/>
                </a:solidFill>
                <a:latin typeface="Arial" pitchFamily="34" charset="0"/>
                <a:cs typeface="Arial" pitchFamily="34" charset="0"/>
              </a:rPr>
              <a:t>Which BP reading?</a:t>
            </a:r>
          </a:p>
          <a:p>
            <a:pPr marL="917575" lvl="1" indent="-273050">
              <a:spcBef>
                <a:spcPts val="600"/>
              </a:spcBef>
              <a:buSzPct val="100000"/>
              <a:buFont typeface="Arial" pitchFamily="34" charset="0"/>
              <a:buChar char="–"/>
            </a:pPr>
            <a:r>
              <a:rPr lang="en-US" sz="1600" dirty="0" smtClean="0">
                <a:solidFill>
                  <a:srgbClr val="000000"/>
                </a:solidFill>
                <a:latin typeface="Arial" pitchFamily="34" charset="0"/>
                <a:cs typeface="Arial" pitchFamily="34" charset="0"/>
              </a:rPr>
              <a:t>How to encourage detection of new patients with hypertension, without penalizing groups in terms of control rates?</a:t>
            </a:r>
          </a:p>
          <a:p>
            <a:pPr marL="917575" lvl="1" indent="-273050">
              <a:spcBef>
                <a:spcPts val="600"/>
              </a:spcBef>
              <a:buSzPct val="100000"/>
              <a:buFont typeface="Arial" pitchFamily="34" charset="0"/>
              <a:buChar char="–"/>
            </a:pPr>
            <a:r>
              <a:rPr lang="en-US" sz="1600" dirty="0" smtClean="0">
                <a:solidFill>
                  <a:srgbClr val="000000"/>
                </a:solidFill>
                <a:latin typeface="Arial" pitchFamily="34" charset="0"/>
                <a:cs typeface="Arial" pitchFamily="34" charset="0"/>
              </a:rPr>
              <a:t>How to stratify patient populations or practices for reporting?</a:t>
            </a:r>
          </a:p>
          <a:p>
            <a:pPr marL="917575" lvl="1" indent="-273050">
              <a:spcBef>
                <a:spcPts val="600"/>
              </a:spcBef>
              <a:buSzPct val="100000"/>
              <a:buFont typeface="Arial" pitchFamily="34" charset="0"/>
              <a:buChar char="–"/>
            </a:pPr>
            <a:r>
              <a:rPr lang="en-US" sz="1600" dirty="0" smtClean="0">
                <a:solidFill>
                  <a:srgbClr val="000000"/>
                </a:solidFill>
                <a:latin typeface="Arial" pitchFamily="34" charset="0"/>
                <a:cs typeface="Arial" pitchFamily="34" charset="0"/>
              </a:rPr>
              <a:t>Quarterly vs. annual reporting—how to avoid double-counting?</a:t>
            </a:r>
          </a:p>
          <a:p>
            <a:pPr marL="917575" lvl="1" indent="-273050">
              <a:spcBef>
                <a:spcPts val="600"/>
              </a:spcBef>
              <a:buSzPct val="100000"/>
              <a:buFont typeface="Arial" pitchFamily="34" charset="0"/>
              <a:buChar char="–"/>
            </a:pPr>
            <a:endParaRPr lang="en-US"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9377398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28575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4"/>
          <p:cNvSpPr txBox="1">
            <a:spLocks/>
          </p:cNvSpPr>
          <p:nvPr/>
        </p:nvSpPr>
        <p:spPr>
          <a:xfrm>
            <a:off x="8272584" y="6165585"/>
            <a:ext cx="7620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lumMod val="85000"/>
                    <a:lumOff val="1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B5D6DF-0046-4AD6-B9C1-F073F6C4C3BB}" type="slidenum">
              <a:rPr lang="en-US" smtClean="0"/>
              <a:pPr/>
              <a:t>37</a:t>
            </a:fld>
            <a:endParaRPr lang="en-US" dirty="0"/>
          </a:p>
        </p:txBody>
      </p:sp>
      <p:pic>
        <p:nvPicPr>
          <p:cNvPr id="7" name="Picture 4" descr="S:\AMGA Staff\AMGA LOGO 2012\AMGA LOGO 2012\AMGA only\AMGA_only_web.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4216" r="97808"/>
                    </a14:imgEffect>
                  </a14:imgLayer>
                </a14:imgProps>
              </a:ext>
              <a:ext uri="{28A0092B-C50C-407E-A947-70E740481C1C}">
                <a14:useLocalDpi xmlns:a14="http://schemas.microsoft.com/office/drawing/2010/main" val="0"/>
              </a:ext>
            </a:extLst>
          </a:blip>
          <a:srcRect/>
          <a:stretch>
            <a:fillRect/>
          </a:stretch>
        </p:blipFill>
        <p:spPr bwMode="auto">
          <a:xfrm>
            <a:off x="838200" y="6246223"/>
            <a:ext cx="1211138" cy="3165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MGF.tif"/>
          <p:cNvPicPr>
            <a:picLocks noChangeAspect="1"/>
          </p:cNvPicPr>
          <p:nvPr/>
        </p:nvPicPr>
        <p:blipFill>
          <a:blip r:embed="rId6" cstate="print">
            <a:extLst>
              <a:ext uri="{BEBA8EAE-BF5A-486C-A8C5-ECC9F3942E4B}">
                <a14:imgProps xmlns:a14="http://schemas.microsoft.com/office/drawing/2010/main">
                  <a14:imgLayer r:embed="rId7">
                    <a14:imgEffect>
                      <a14:backgroundRemoval t="6786" b="71786" l="0" r="100000"/>
                    </a14:imgEffect>
                  </a14:imgLayer>
                </a14:imgProps>
              </a:ext>
              <a:ext uri="{28A0092B-C50C-407E-A947-70E740481C1C}">
                <a14:useLocalDpi xmlns:a14="http://schemas.microsoft.com/office/drawing/2010/main" val="0"/>
              </a:ext>
            </a:extLst>
          </a:blip>
          <a:srcRect/>
          <a:stretch>
            <a:fillRect/>
          </a:stretch>
        </p:blipFill>
        <p:spPr bwMode="auto">
          <a:xfrm>
            <a:off x="7217465" y="6257337"/>
            <a:ext cx="961492" cy="384048"/>
          </a:xfrm>
          <a:prstGeom prst="rect">
            <a:avLst/>
          </a:prstGeom>
          <a:noFill/>
          <a:ln>
            <a:noFill/>
          </a:ln>
        </p:spPr>
      </p:pic>
      <p:sp>
        <p:nvSpPr>
          <p:cNvPr id="11" name="Content Placeholder 2"/>
          <p:cNvSpPr txBox="1">
            <a:spLocks/>
          </p:cNvSpPr>
          <p:nvPr/>
        </p:nvSpPr>
        <p:spPr>
          <a:xfrm>
            <a:off x="762000" y="1489365"/>
            <a:ext cx="7924800" cy="4114800"/>
          </a:xfrm>
          <a:prstGeom prst="rect">
            <a:avLst/>
          </a:prstGeom>
          <a:ln>
            <a:noFill/>
          </a:ln>
        </p:spPr>
        <p:txBody>
          <a:bodyPr vert="horz" lIns="91440" tIns="45720" rIns="91440" bIns="45720" rtlCol="0" anchor="t"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230188" indent="-230188">
              <a:buSzPct val="100000"/>
              <a:buFont typeface="Calibri" pitchFamily="34" charset="0"/>
              <a:buChar char="•"/>
            </a:pPr>
            <a:r>
              <a:rPr lang="en-US" sz="1800" dirty="0" smtClean="0">
                <a:solidFill>
                  <a:srgbClr val="000000"/>
                </a:solidFill>
                <a:latin typeface="Arial" pitchFamily="34" charset="0"/>
                <a:cs typeface="Arial" pitchFamily="34" charset="0"/>
              </a:rPr>
              <a:t>AMGF and Anceta will handle reporting and data management</a:t>
            </a:r>
          </a:p>
          <a:p>
            <a:pPr marL="917575" lvl="1" indent="-273050">
              <a:spcBef>
                <a:spcPts val="600"/>
              </a:spcBef>
              <a:buFont typeface="Arial" pitchFamily="34" charset="0"/>
              <a:buChar char="–"/>
            </a:pPr>
            <a:r>
              <a:rPr lang="en-US" sz="1600" dirty="0" smtClean="0">
                <a:solidFill>
                  <a:srgbClr val="000000"/>
                </a:solidFill>
                <a:latin typeface="Arial" pitchFamily="34" charset="0"/>
                <a:cs typeface="Arial" pitchFamily="34" charset="0"/>
              </a:rPr>
              <a:t>Work directly with “data contact” in each member organization</a:t>
            </a:r>
          </a:p>
          <a:p>
            <a:pPr marL="917575" lvl="1" indent="-273050">
              <a:spcBef>
                <a:spcPts val="600"/>
              </a:spcBef>
              <a:buFont typeface="Arial" pitchFamily="34" charset="0"/>
              <a:buChar char="–"/>
            </a:pPr>
            <a:r>
              <a:rPr lang="en-US" sz="1600" dirty="0" smtClean="0">
                <a:solidFill>
                  <a:srgbClr val="000000"/>
                </a:solidFill>
                <a:latin typeface="Arial" pitchFamily="34" charset="0"/>
                <a:cs typeface="Arial" pitchFamily="34" charset="0"/>
              </a:rPr>
              <a:t>No additional effort for Anceta participants</a:t>
            </a:r>
          </a:p>
          <a:p>
            <a:pPr marL="917575" lvl="1" indent="-273050">
              <a:spcBef>
                <a:spcPts val="600"/>
              </a:spcBef>
              <a:buFont typeface="Arial" pitchFamily="34" charset="0"/>
              <a:buChar char="–"/>
            </a:pPr>
            <a:r>
              <a:rPr lang="en-US" sz="1600" dirty="0" smtClean="0">
                <a:solidFill>
                  <a:srgbClr val="000000"/>
                </a:solidFill>
                <a:latin typeface="Arial" pitchFamily="34" charset="0"/>
                <a:cs typeface="Arial" pitchFamily="34" charset="0"/>
              </a:rPr>
              <a:t>Other members, quarterly reporting—numerators and denominators</a:t>
            </a:r>
          </a:p>
          <a:p>
            <a:pPr marL="230188" indent="-230188">
              <a:spcBef>
                <a:spcPts val="1800"/>
              </a:spcBef>
              <a:buSzPct val="100000"/>
              <a:buFont typeface="Calibri" pitchFamily="34" charset="0"/>
              <a:buChar char="•"/>
            </a:pPr>
            <a:r>
              <a:rPr lang="en-US" sz="1800" dirty="0" smtClean="0">
                <a:solidFill>
                  <a:srgbClr val="000000"/>
                </a:solidFill>
                <a:latin typeface="Arial" pitchFamily="34" charset="0"/>
                <a:cs typeface="Arial" pitchFamily="34" charset="0"/>
              </a:rPr>
              <a:t>Measurement Committee</a:t>
            </a:r>
          </a:p>
          <a:p>
            <a:pPr marL="917575" lvl="1" indent="-273050">
              <a:spcBef>
                <a:spcPts val="600"/>
              </a:spcBef>
              <a:buSzPct val="100000"/>
              <a:buFont typeface="Arial" pitchFamily="34" charset="0"/>
              <a:buChar char="–"/>
            </a:pPr>
            <a:r>
              <a:rPr lang="en-US" sz="1600" dirty="0" smtClean="0">
                <a:solidFill>
                  <a:srgbClr val="000000"/>
                </a:solidFill>
                <a:latin typeface="Arial" pitchFamily="34" charset="0"/>
                <a:cs typeface="Arial" pitchFamily="34" charset="0"/>
              </a:rPr>
              <a:t>Guidance from participating member organizations</a:t>
            </a:r>
          </a:p>
          <a:p>
            <a:pPr marL="917575" lvl="1" indent="-273050">
              <a:spcBef>
                <a:spcPts val="600"/>
              </a:spcBef>
              <a:buSzPct val="100000"/>
              <a:buFont typeface="Arial" pitchFamily="34" charset="0"/>
              <a:buChar char="–"/>
            </a:pPr>
            <a:r>
              <a:rPr lang="en-US" sz="1600" dirty="0" smtClean="0">
                <a:solidFill>
                  <a:srgbClr val="000000"/>
                </a:solidFill>
                <a:latin typeface="Arial" pitchFamily="34" charset="0"/>
                <a:cs typeface="Arial" pitchFamily="34" charset="0"/>
              </a:rPr>
              <a:t>Work with evaluation partner to refine data definitions</a:t>
            </a:r>
          </a:p>
          <a:p>
            <a:pPr marL="917575" lvl="1" indent="-273050">
              <a:spcBef>
                <a:spcPts val="600"/>
              </a:spcBef>
              <a:buSzPct val="100000"/>
              <a:buFont typeface="Arial" pitchFamily="34" charset="0"/>
              <a:buChar char="–"/>
            </a:pPr>
            <a:r>
              <a:rPr lang="en-US" sz="1600" dirty="0" smtClean="0">
                <a:solidFill>
                  <a:srgbClr val="000000"/>
                </a:solidFill>
                <a:latin typeface="Arial" pitchFamily="34" charset="0"/>
                <a:cs typeface="Arial" pitchFamily="34" charset="0"/>
              </a:rPr>
              <a:t>Practical reporting and data validation processes</a:t>
            </a:r>
            <a:endParaRPr lang="en-US" sz="1600" dirty="0">
              <a:solidFill>
                <a:srgbClr val="000000"/>
              </a:solidFill>
              <a:latin typeface="Arial" pitchFamily="34" charset="0"/>
              <a:cs typeface="Arial" pitchFamily="34" charset="0"/>
            </a:endParaRPr>
          </a:p>
          <a:p>
            <a:pPr marL="917575" lvl="1" indent="-273050">
              <a:spcBef>
                <a:spcPts val="600"/>
              </a:spcBef>
              <a:buSzPct val="100000"/>
              <a:buFont typeface="Arial" pitchFamily="34" charset="0"/>
              <a:buChar char="–"/>
            </a:pPr>
            <a:r>
              <a:rPr lang="en-US" sz="1600" dirty="0" smtClean="0">
                <a:solidFill>
                  <a:srgbClr val="000000"/>
                </a:solidFill>
                <a:latin typeface="Arial" pitchFamily="34" charset="0"/>
                <a:cs typeface="Arial" pitchFamily="34" charset="0"/>
              </a:rPr>
              <a:t>Seeking volunteers: </a:t>
            </a:r>
            <a:r>
              <a:rPr lang="en-US" sz="1600" dirty="0" smtClean="0">
                <a:solidFill>
                  <a:schemeClr val="accent5">
                    <a:lumMod val="60000"/>
                    <a:lumOff val="40000"/>
                  </a:schemeClr>
                </a:solidFill>
                <a:latin typeface="Arial" pitchFamily="34" charset="0"/>
                <a:cs typeface="Arial" pitchFamily="34" charset="0"/>
                <a:hlinkClick r:id="rId8"/>
              </a:rPr>
              <a:t>jcuddeback@amga.org</a:t>
            </a:r>
            <a:endParaRPr lang="en-US" sz="1800" dirty="0" smtClean="0">
              <a:solidFill>
                <a:srgbClr val="000000"/>
              </a:solidFill>
              <a:latin typeface="Arial" pitchFamily="34" charset="0"/>
              <a:cs typeface="Arial" pitchFamily="34" charset="0"/>
            </a:endParaRPr>
          </a:p>
          <a:p>
            <a:pPr marL="504508" lvl="2" indent="-230188">
              <a:spcBef>
                <a:spcPts val="1800"/>
              </a:spcBef>
              <a:buSzPct val="100000"/>
              <a:buFont typeface="Calibri" pitchFamily="34" charset="0"/>
              <a:buChar char="•"/>
            </a:pPr>
            <a:endParaRPr lang="en-US" sz="1600" dirty="0">
              <a:latin typeface="Arial" pitchFamily="34" charset="0"/>
              <a:cs typeface="Arial" pitchFamily="34" charset="0"/>
            </a:endParaRPr>
          </a:p>
          <a:p>
            <a:pPr marL="917575" lvl="1" indent="-273050">
              <a:buSzPct val="100000"/>
              <a:buFont typeface="Arial" pitchFamily="34" charset="0"/>
              <a:buChar char="–"/>
            </a:pPr>
            <a:endParaRPr lang="en-US" sz="1600" dirty="0" smtClean="0">
              <a:latin typeface="Arial" pitchFamily="34" charset="0"/>
              <a:cs typeface="Arial" pitchFamily="34" charset="0"/>
            </a:endParaRPr>
          </a:p>
          <a:p>
            <a:pPr marL="0" indent="0">
              <a:buSzPct val="100000"/>
              <a:buNone/>
            </a:pPr>
            <a:endParaRPr lang="en-US" sz="1800" dirty="0" smtClean="0">
              <a:latin typeface="Arial" pitchFamily="34" charset="0"/>
              <a:cs typeface="Arial" pitchFamily="34" charset="0"/>
            </a:endParaRPr>
          </a:p>
        </p:txBody>
      </p:sp>
    </p:spTree>
    <p:extLst>
      <p:ext uri="{BB962C8B-B14F-4D97-AF65-F5344CB8AC3E}">
        <p14:creationId xmlns:p14="http://schemas.microsoft.com/office/powerpoint/2010/main" val="26004932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28575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88571" y="2338119"/>
            <a:ext cx="7010400" cy="1323439"/>
          </a:xfrm>
          <a:prstGeom prst="rect">
            <a:avLst/>
          </a:prstGeom>
          <a:noFill/>
        </p:spPr>
        <p:txBody>
          <a:bodyPr wrap="square" rtlCol="0">
            <a:spAutoFit/>
          </a:bodyPr>
          <a:lstStyle/>
          <a:p>
            <a:pPr algn="ctr"/>
            <a:r>
              <a:rPr lang="en-US" sz="4000" b="1" dirty="0" smtClean="0">
                <a:solidFill>
                  <a:schemeClr val="accent1">
                    <a:lumMod val="75000"/>
                  </a:schemeClr>
                </a:solidFill>
                <a:latin typeface="Arial" pitchFamily="34" charset="0"/>
                <a:cs typeface="Arial" pitchFamily="34" charset="0"/>
              </a:rPr>
              <a:t>Next Steps and </a:t>
            </a:r>
          </a:p>
          <a:p>
            <a:pPr algn="ctr"/>
            <a:r>
              <a:rPr lang="en-US" sz="4000" b="1" dirty="0" smtClean="0">
                <a:solidFill>
                  <a:schemeClr val="accent1">
                    <a:lumMod val="75000"/>
                  </a:schemeClr>
                </a:solidFill>
                <a:latin typeface="Arial" pitchFamily="34" charset="0"/>
                <a:cs typeface="Arial" pitchFamily="34" charset="0"/>
              </a:rPr>
              <a:t>Upcoming Events </a:t>
            </a:r>
          </a:p>
        </p:txBody>
      </p:sp>
      <p:sp>
        <p:nvSpPr>
          <p:cNvPr id="10" name="Slide Number Placeholder 4"/>
          <p:cNvSpPr txBox="1">
            <a:spLocks/>
          </p:cNvSpPr>
          <p:nvPr/>
        </p:nvSpPr>
        <p:spPr>
          <a:xfrm>
            <a:off x="8272584" y="6165585"/>
            <a:ext cx="7620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lumMod val="85000"/>
                    <a:lumOff val="1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B5D6DF-0046-4AD6-B9C1-F073F6C4C3BB}" type="slidenum">
              <a:rPr lang="en-US" smtClean="0"/>
              <a:pPr/>
              <a:t>38</a:t>
            </a:fld>
            <a:endParaRPr lang="en-US" dirty="0"/>
          </a:p>
        </p:txBody>
      </p:sp>
      <p:pic>
        <p:nvPicPr>
          <p:cNvPr id="7" name="Picture 4" descr="S:\AMGA Staff\AMGA LOGO 2012\AMGA LOGO 2012\AMGA only\AMGA_only_web.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4216" r="97808"/>
                    </a14:imgEffect>
                  </a14:imgLayer>
                </a14:imgProps>
              </a:ext>
              <a:ext uri="{28A0092B-C50C-407E-A947-70E740481C1C}">
                <a14:useLocalDpi xmlns:a14="http://schemas.microsoft.com/office/drawing/2010/main" val="0"/>
              </a:ext>
            </a:extLst>
          </a:blip>
          <a:srcRect/>
          <a:stretch>
            <a:fillRect/>
          </a:stretch>
        </p:blipFill>
        <p:spPr bwMode="auto">
          <a:xfrm>
            <a:off x="838200" y="6246223"/>
            <a:ext cx="1211138" cy="3165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MGF.tif"/>
          <p:cNvPicPr>
            <a:picLocks noChangeAspect="1"/>
          </p:cNvPicPr>
          <p:nvPr/>
        </p:nvPicPr>
        <p:blipFill>
          <a:blip r:embed="rId6" cstate="print">
            <a:extLst>
              <a:ext uri="{BEBA8EAE-BF5A-486C-A8C5-ECC9F3942E4B}">
                <a14:imgProps xmlns:a14="http://schemas.microsoft.com/office/drawing/2010/main">
                  <a14:imgLayer r:embed="rId7">
                    <a14:imgEffect>
                      <a14:backgroundRemoval t="6786" b="71786" l="0" r="100000"/>
                    </a14:imgEffect>
                  </a14:imgLayer>
                </a14:imgProps>
              </a:ext>
              <a:ext uri="{28A0092B-C50C-407E-A947-70E740481C1C}">
                <a14:useLocalDpi xmlns:a14="http://schemas.microsoft.com/office/drawing/2010/main" val="0"/>
              </a:ext>
            </a:extLst>
          </a:blip>
          <a:srcRect/>
          <a:stretch>
            <a:fillRect/>
          </a:stretch>
        </p:blipFill>
        <p:spPr bwMode="auto">
          <a:xfrm>
            <a:off x="7217465" y="6257337"/>
            <a:ext cx="961492" cy="384048"/>
          </a:xfrm>
          <a:prstGeom prst="rect">
            <a:avLst/>
          </a:prstGeom>
          <a:noFill/>
          <a:ln>
            <a:noFill/>
          </a:ln>
        </p:spPr>
      </p:pic>
    </p:spTree>
    <p:extLst>
      <p:ext uri="{BB962C8B-B14F-4D97-AF65-F5344CB8AC3E}">
        <p14:creationId xmlns:p14="http://schemas.microsoft.com/office/powerpoint/2010/main" val="3490942848"/>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28575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88571" y="2338119"/>
            <a:ext cx="7010400" cy="707886"/>
          </a:xfrm>
          <a:prstGeom prst="rect">
            <a:avLst/>
          </a:prstGeom>
          <a:noFill/>
        </p:spPr>
        <p:txBody>
          <a:bodyPr wrap="square" rtlCol="0">
            <a:spAutoFit/>
          </a:bodyPr>
          <a:lstStyle/>
          <a:p>
            <a:pPr algn="ctr"/>
            <a:r>
              <a:rPr lang="en-US" sz="4000" b="1" dirty="0" smtClean="0">
                <a:solidFill>
                  <a:schemeClr val="accent1">
                    <a:lumMod val="75000"/>
                  </a:schemeClr>
                </a:solidFill>
                <a:latin typeface="Arial" pitchFamily="34" charset="0"/>
                <a:cs typeface="Arial" pitchFamily="34" charset="0"/>
              </a:rPr>
              <a:t>Campaign Overview</a:t>
            </a:r>
          </a:p>
        </p:txBody>
      </p:sp>
      <p:sp>
        <p:nvSpPr>
          <p:cNvPr id="10" name="Slide Number Placeholder 4"/>
          <p:cNvSpPr txBox="1">
            <a:spLocks/>
          </p:cNvSpPr>
          <p:nvPr/>
        </p:nvSpPr>
        <p:spPr>
          <a:xfrm>
            <a:off x="8272584" y="6165585"/>
            <a:ext cx="7620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lumMod val="85000"/>
                    <a:lumOff val="1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B5D6DF-0046-4AD6-B9C1-F073F6C4C3BB}" type="slidenum">
              <a:rPr lang="en-US" smtClean="0"/>
              <a:pPr/>
              <a:t>3</a:t>
            </a:fld>
            <a:endParaRPr lang="en-US" dirty="0"/>
          </a:p>
        </p:txBody>
      </p:sp>
      <p:pic>
        <p:nvPicPr>
          <p:cNvPr id="7" name="Picture 4" descr="S:\AMGA Staff\AMGA LOGO 2012\AMGA LOGO 2012\AMGA only\AMGA_only_web.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4216" r="97808"/>
                    </a14:imgEffect>
                  </a14:imgLayer>
                </a14:imgProps>
              </a:ext>
              <a:ext uri="{28A0092B-C50C-407E-A947-70E740481C1C}">
                <a14:useLocalDpi xmlns:a14="http://schemas.microsoft.com/office/drawing/2010/main" val="0"/>
              </a:ext>
            </a:extLst>
          </a:blip>
          <a:srcRect/>
          <a:stretch>
            <a:fillRect/>
          </a:stretch>
        </p:blipFill>
        <p:spPr bwMode="auto">
          <a:xfrm>
            <a:off x="838200" y="6246223"/>
            <a:ext cx="1211138" cy="3165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MGF.tif"/>
          <p:cNvPicPr>
            <a:picLocks noChangeAspect="1"/>
          </p:cNvPicPr>
          <p:nvPr/>
        </p:nvPicPr>
        <p:blipFill>
          <a:blip r:embed="rId6" cstate="print">
            <a:extLst>
              <a:ext uri="{BEBA8EAE-BF5A-486C-A8C5-ECC9F3942E4B}">
                <a14:imgProps xmlns:a14="http://schemas.microsoft.com/office/drawing/2010/main">
                  <a14:imgLayer r:embed="rId7">
                    <a14:imgEffect>
                      <a14:backgroundRemoval t="6786" b="71786" l="0" r="100000"/>
                    </a14:imgEffect>
                  </a14:imgLayer>
                </a14:imgProps>
              </a:ext>
              <a:ext uri="{28A0092B-C50C-407E-A947-70E740481C1C}">
                <a14:useLocalDpi xmlns:a14="http://schemas.microsoft.com/office/drawing/2010/main" val="0"/>
              </a:ext>
            </a:extLst>
          </a:blip>
          <a:srcRect/>
          <a:stretch>
            <a:fillRect/>
          </a:stretch>
        </p:blipFill>
        <p:spPr bwMode="auto">
          <a:xfrm>
            <a:off x="7217465" y="6257337"/>
            <a:ext cx="961492" cy="384048"/>
          </a:xfrm>
          <a:prstGeom prst="rect">
            <a:avLst/>
          </a:prstGeom>
          <a:noFill/>
          <a:ln>
            <a:noFill/>
          </a:ln>
        </p:spPr>
      </p:pic>
    </p:spTree>
    <p:extLst>
      <p:ext uri="{BB962C8B-B14F-4D97-AF65-F5344CB8AC3E}">
        <p14:creationId xmlns:p14="http://schemas.microsoft.com/office/powerpoint/2010/main" val="3490942848"/>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28575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38200" y="1288308"/>
            <a:ext cx="7620000" cy="4278094"/>
          </a:xfrm>
          <a:prstGeom prst="rect">
            <a:avLst/>
          </a:prstGeom>
          <a:noFill/>
        </p:spPr>
        <p:txBody>
          <a:bodyPr wrap="square" rtlCol="0">
            <a:spAutoFit/>
          </a:bodyPr>
          <a:lstStyle/>
          <a:p>
            <a:pPr algn="ctr"/>
            <a:r>
              <a:rPr lang="en-US" sz="3600" b="1" dirty="0" smtClean="0">
                <a:solidFill>
                  <a:schemeClr val="accent1">
                    <a:lumMod val="75000"/>
                  </a:schemeClr>
                </a:solidFill>
                <a:latin typeface="Arial" pitchFamily="34" charset="0"/>
                <a:cs typeface="Arial" pitchFamily="34" charset="0"/>
              </a:rPr>
              <a:t>Next Steps </a:t>
            </a:r>
          </a:p>
          <a:p>
            <a:pPr algn="ctr"/>
            <a:endParaRPr lang="en-US" sz="3600" b="1" dirty="0" smtClean="0">
              <a:solidFill>
                <a:schemeClr val="accent1">
                  <a:lumMod val="75000"/>
                </a:schemeClr>
              </a:solidFill>
              <a:latin typeface="Arial" pitchFamily="34" charset="0"/>
              <a:cs typeface="Arial" pitchFamily="34" charset="0"/>
            </a:endParaRPr>
          </a:p>
          <a:p>
            <a:pPr marL="631825" indent="-631825">
              <a:buAutoNum type="arabicPeriod"/>
            </a:pPr>
            <a:r>
              <a:rPr lang="en-US" sz="2800" dirty="0">
                <a:latin typeface="Arial" pitchFamily="34" charset="0"/>
                <a:cs typeface="Arial" pitchFamily="34" charset="0"/>
              </a:rPr>
              <a:t>C</a:t>
            </a:r>
            <a:r>
              <a:rPr lang="en-US" sz="2800" dirty="0" smtClean="0">
                <a:latin typeface="Arial" pitchFamily="34" charset="0"/>
                <a:cs typeface="Arial" pitchFamily="34" charset="0"/>
              </a:rPr>
              <a:t>omplete online assessment survey </a:t>
            </a:r>
          </a:p>
          <a:p>
            <a:pPr marL="631825" indent="-631825">
              <a:buAutoNum type="arabicPeriod"/>
            </a:pPr>
            <a:r>
              <a:rPr lang="en-US" sz="2800" dirty="0" smtClean="0">
                <a:latin typeface="Arial" pitchFamily="34" charset="0"/>
                <a:cs typeface="Arial" pitchFamily="34" charset="0"/>
              </a:rPr>
              <a:t>Attend upcoming webinars</a:t>
            </a:r>
          </a:p>
          <a:p>
            <a:pPr marL="631825" indent="-631825">
              <a:buAutoNum type="arabicPeriod"/>
            </a:pPr>
            <a:r>
              <a:rPr lang="en-US" sz="2800" dirty="0" smtClean="0">
                <a:latin typeface="Arial" pitchFamily="34" charset="0"/>
                <a:cs typeface="Arial" pitchFamily="34" charset="0"/>
              </a:rPr>
              <a:t>AMGA will contact your data lead</a:t>
            </a:r>
          </a:p>
          <a:p>
            <a:pPr marL="631825" indent="-631825">
              <a:buAutoNum type="arabicPeriod"/>
            </a:pPr>
            <a:r>
              <a:rPr lang="en-US" sz="2800" dirty="0" smtClean="0">
                <a:latin typeface="Arial" pitchFamily="34" charset="0"/>
                <a:cs typeface="Arial" pitchFamily="34" charset="0"/>
              </a:rPr>
              <a:t>AMGA will contact your quality lead </a:t>
            </a:r>
          </a:p>
          <a:p>
            <a:pPr marL="631825" indent="-631825">
              <a:buAutoNum type="arabicPeriod"/>
            </a:pPr>
            <a:r>
              <a:rPr lang="en-US" sz="2800" dirty="0" smtClean="0">
                <a:latin typeface="Arial" pitchFamily="34" charset="0"/>
                <a:cs typeface="Arial" pitchFamily="34" charset="0"/>
              </a:rPr>
              <a:t>Provider Toolkit available by January 2013 </a:t>
            </a:r>
          </a:p>
          <a:p>
            <a:pPr marL="631825" indent="-631825">
              <a:buFontTx/>
              <a:buAutoNum type="arabicPeriod"/>
            </a:pPr>
            <a:r>
              <a:rPr lang="en-US" sz="2800" dirty="0">
                <a:latin typeface="Arial" pitchFamily="34" charset="0"/>
                <a:cs typeface="Arial" pitchFamily="34" charset="0"/>
              </a:rPr>
              <a:t>Provide Key Marketing Contact </a:t>
            </a:r>
            <a:endParaRPr lang="en-US" sz="3200" dirty="0">
              <a:latin typeface="Arial" pitchFamily="34" charset="0"/>
              <a:cs typeface="Arial" pitchFamily="34" charset="0"/>
            </a:endParaRPr>
          </a:p>
          <a:p>
            <a:endParaRPr lang="en-US" sz="3200" dirty="0" smtClean="0">
              <a:latin typeface="Arial" pitchFamily="34" charset="0"/>
              <a:cs typeface="Arial" pitchFamily="34" charset="0"/>
            </a:endParaRPr>
          </a:p>
        </p:txBody>
      </p:sp>
      <p:sp>
        <p:nvSpPr>
          <p:cNvPr id="10" name="Slide Number Placeholder 4"/>
          <p:cNvSpPr txBox="1">
            <a:spLocks/>
          </p:cNvSpPr>
          <p:nvPr/>
        </p:nvSpPr>
        <p:spPr>
          <a:xfrm>
            <a:off x="8272584" y="6165585"/>
            <a:ext cx="7620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lumMod val="85000"/>
                    <a:lumOff val="1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B5D6DF-0046-4AD6-B9C1-F073F6C4C3BB}" type="slidenum">
              <a:rPr lang="en-US" smtClean="0"/>
              <a:pPr/>
              <a:t>39</a:t>
            </a:fld>
            <a:endParaRPr lang="en-US" dirty="0"/>
          </a:p>
        </p:txBody>
      </p:sp>
      <p:pic>
        <p:nvPicPr>
          <p:cNvPr id="7" name="Picture 4" descr="S:\AMGA Staff\AMGA LOGO 2012\AMGA LOGO 2012\AMGA only\AMGA_only_web.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4216" r="97808"/>
                    </a14:imgEffect>
                  </a14:imgLayer>
                </a14:imgProps>
              </a:ext>
              <a:ext uri="{28A0092B-C50C-407E-A947-70E740481C1C}">
                <a14:useLocalDpi xmlns:a14="http://schemas.microsoft.com/office/drawing/2010/main" val="0"/>
              </a:ext>
            </a:extLst>
          </a:blip>
          <a:srcRect/>
          <a:stretch>
            <a:fillRect/>
          </a:stretch>
        </p:blipFill>
        <p:spPr bwMode="auto">
          <a:xfrm>
            <a:off x="838200" y="6246223"/>
            <a:ext cx="1211138" cy="3165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MGF.tif"/>
          <p:cNvPicPr>
            <a:picLocks noChangeAspect="1"/>
          </p:cNvPicPr>
          <p:nvPr/>
        </p:nvPicPr>
        <p:blipFill>
          <a:blip r:embed="rId6" cstate="print">
            <a:extLst>
              <a:ext uri="{BEBA8EAE-BF5A-486C-A8C5-ECC9F3942E4B}">
                <a14:imgProps xmlns:a14="http://schemas.microsoft.com/office/drawing/2010/main">
                  <a14:imgLayer r:embed="rId7">
                    <a14:imgEffect>
                      <a14:backgroundRemoval t="6786" b="71786" l="0" r="100000"/>
                    </a14:imgEffect>
                  </a14:imgLayer>
                </a14:imgProps>
              </a:ext>
              <a:ext uri="{28A0092B-C50C-407E-A947-70E740481C1C}">
                <a14:useLocalDpi xmlns:a14="http://schemas.microsoft.com/office/drawing/2010/main" val="0"/>
              </a:ext>
            </a:extLst>
          </a:blip>
          <a:srcRect/>
          <a:stretch>
            <a:fillRect/>
          </a:stretch>
        </p:blipFill>
        <p:spPr bwMode="auto">
          <a:xfrm>
            <a:off x="7217465" y="6257337"/>
            <a:ext cx="961492" cy="384048"/>
          </a:xfrm>
          <a:prstGeom prst="rect">
            <a:avLst/>
          </a:prstGeom>
          <a:noFill/>
          <a:ln>
            <a:noFill/>
          </a:ln>
        </p:spPr>
      </p:pic>
    </p:spTree>
    <p:extLst>
      <p:ext uri="{BB962C8B-B14F-4D97-AF65-F5344CB8AC3E}">
        <p14:creationId xmlns:p14="http://schemas.microsoft.com/office/powerpoint/2010/main" val="17224894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57201"/>
            <a:ext cx="2438400" cy="820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2278562503"/>
              </p:ext>
            </p:extLst>
          </p:nvPr>
        </p:nvGraphicFramePr>
        <p:xfrm>
          <a:off x="397328" y="1706688"/>
          <a:ext cx="8610601" cy="4168893"/>
        </p:xfrm>
        <a:graphic>
          <a:graphicData uri="http://schemas.openxmlformats.org/drawingml/2006/table">
            <a:tbl>
              <a:tblPr firstRow="1" bandRow="1">
                <a:tableStyleId>{0E3FDE45-AF77-4B5C-9715-49D594BDF05E}</a:tableStyleId>
              </a:tblPr>
              <a:tblGrid>
                <a:gridCol w="2815529"/>
                <a:gridCol w="2897536"/>
                <a:gridCol w="2897536"/>
              </a:tblGrid>
              <a:tr h="318674">
                <a:tc>
                  <a:txBody>
                    <a:bodyPr/>
                    <a:lstStyle/>
                    <a:p>
                      <a:pPr algn="l" fontAlgn="b"/>
                      <a:r>
                        <a:rPr lang="en-US" sz="1100" b="0" i="0" u="none" strike="noStrike" dirty="0">
                          <a:solidFill>
                            <a:srgbClr val="000000"/>
                          </a:solidFill>
                          <a:effectLst/>
                          <a:latin typeface="Calibri"/>
                        </a:rPr>
                        <a:t>Adirondack Internal Medicine &amp; Pediatrics, P.C.</a:t>
                      </a:r>
                    </a:p>
                  </a:txBody>
                  <a:tcPr marL="9525" marR="9525" marT="9525" marB="0" anchor="b"/>
                </a:tc>
                <a:tc>
                  <a:txBody>
                    <a:bodyPr/>
                    <a:lstStyle/>
                    <a:p>
                      <a:pPr algn="l" fontAlgn="t"/>
                      <a:r>
                        <a:rPr lang="en-US" sz="1100" b="0" i="0" u="none" strike="noStrike" dirty="0">
                          <a:solidFill>
                            <a:srgbClr val="000000"/>
                          </a:solidFill>
                          <a:effectLst/>
                          <a:latin typeface="Calibri"/>
                        </a:rPr>
                        <a:t>Billings Clinic</a:t>
                      </a:r>
                    </a:p>
                  </a:txBody>
                  <a:tcPr marL="9525" marR="9525" marT="9525" marB="0" anchor="b"/>
                </a:tc>
                <a:tc>
                  <a:txBody>
                    <a:bodyPr/>
                    <a:lstStyle/>
                    <a:p>
                      <a:pPr algn="l" fontAlgn="t"/>
                      <a:r>
                        <a:rPr lang="en-US" sz="1100" b="0" i="0" u="none" strike="noStrike" dirty="0">
                          <a:solidFill>
                            <a:srgbClr val="000000"/>
                          </a:solidFill>
                          <a:effectLst/>
                          <a:latin typeface="Calibri"/>
                        </a:rPr>
                        <a:t>Crystal Run Healthcare</a:t>
                      </a:r>
                    </a:p>
                  </a:txBody>
                  <a:tcPr marL="9525" marR="9525" marT="9525" marB="0" anchor="b"/>
                </a:tc>
              </a:tr>
              <a:tr h="318674">
                <a:tc>
                  <a:txBody>
                    <a:bodyPr/>
                    <a:lstStyle/>
                    <a:p>
                      <a:pPr algn="l" fontAlgn="ctr"/>
                      <a:r>
                        <a:rPr lang="en-US" sz="1100" b="0" i="0" u="none" strike="noStrike" dirty="0">
                          <a:solidFill>
                            <a:srgbClr val="000000"/>
                          </a:solidFill>
                          <a:effectLst/>
                          <a:latin typeface="Calibri"/>
                        </a:rPr>
                        <a:t>Advocate Medical Group</a:t>
                      </a:r>
                    </a:p>
                  </a:txBody>
                  <a:tcPr marL="9525" marR="9525" marT="9525" marB="0" anchor="b"/>
                </a:tc>
                <a:tc>
                  <a:txBody>
                    <a:bodyPr/>
                    <a:lstStyle/>
                    <a:p>
                      <a:pPr algn="l" fontAlgn="ctr"/>
                      <a:r>
                        <a:rPr lang="en-US" sz="1100" b="0" i="0" u="none" strike="noStrike" dirty="0">
                          <a:solidFill>
                            <a:srgbClr val="000000"/>
                          </a:solidFill>
                          <a:effectLst/>
                          <a:latin typeface="Calibri"/>
                        </a:rPr>
                        <a:t>Brown &amp; Toland Physicians</a:t>
                      </a:r>
                    </a:p>
                  </a:txBody>
                  <a:tcPr marL="9525" marR="9525" marT="9525" marB="0" anchor="b"/>
                </a:tc>
                <a:tc>
                  <a:txBody>
                    <a:bodyPr/>
                    <a:lstStyle/>
                    <a:p>
                      <a:pPr algn="l" fontAlgn="t"/>
                      <a:r>
                        <a:rPr lang="en-US" sz="1100" b="0" i="0" u="none" strike="noStrike" dirty="0">
                          <a:solidFill>
                            <a:srgbClr val="000000"/>
                          </a:solidFill>
                          <a:effectLst/>
                          <a:latin typeface="Calibri"/>
                        </a:rPr>
                        <a:t>Dartmouth-Hitchcock Clinic</a:t>
                      </a:r>
                    </a:p>
                  </a:txBody>
                  <a:tcPr marL="9525" marR="9525" marT="9525" marB="0" anchor="b"/>
                </a:tc>
              </a:tr>
              <a:tr h="318674">
                <a:tc>
                  <a:txBody>
                    <a:bodyPr/>
                    <a:lstStyle/>
                    <a:p>
                      <a:pPr algn="l" fontAlgn="ctr"/>
                      <a:r>
                        <a:rPr lang="en-US" sz="1100" b="0" i="0" u="none" strike="noStrike" dirty="0">
                          <a:solidFill>
                            <a:srgbClr val="000000"/>
                          </a:solidFill>
                          <a:effectLst/>
                          <a:latin typeface="Calibri"/>
                        </a:rPr>
                        <a:t>Advocate Physician Partners</a:t>
                      </a:r>
                    </a:p>
                  </a:txBody>
                  <a:tcPr marL="9525" marR="9525" marT="9525" marB="0" anchor="b"/>
                </a:tc>
                <a:tc>
                  <a:txBody>
                    <a:bodyPr/>
                    <a:lstStyle/>
                    <a:p>
                      <a:pPr algn="l" fontAlgn="ctr"/>
                      <a:r>
                        <a:rPr lang="en-US" sz="1100" b="0" i="0" u="none" strike="noStrike" dirty="0">
                          <a:solidFill>
                            <a:srgbClr val="000000"/>
                          </a:solidFill>
                          <a:effectLst/>
                          <a:latin typeface="Calibri"/>
                        </a:rPr>
                        <a:t>Carolinas Healthcare System</a:t>
                      </a:r>
                    </a:p>
                  </a:txBody>
                  <a:tcPr marL="9525" marR="9525" marT="9525" marB="0" anchor="b"/>
                </a:tc>
                <a:tc>
                  <a:txBody>
                    <a:bodyPr/>
                    <a:lstStyle/>
                    <a:p>
                      <a:pPr algn="l" fontAlgn="t"/>
                      <a:r>
                        <a:rPr lang="en-US" sz="1100" b="0" i="0" u="none" strike="noStrike" dirty="0">
                          <a:solidFill>
                            <a:srgbClr val="000000"/>
                          </a:solidFill>
                          <a:effectLst/>
                          <a:latin typeface="Calibri"/>
                        </a:rPr>
                        <a:t>Deaconess Clinic</a:t>
                      </a:r>
                    </a:p>
                  </a:txBody>
                  <a:tcPr marL="9525" marR="9525" marT="9525" marB="0" anchor="b"/>
                </a:tc>
              </a:tr>
              <a:tr h="318674">
                <a:tc>
                  <a:txBody>
                    <a:bodyPr/>
                    <a:lstStyle/>
                    <a:p>
                      <a:pPr algn="l" fontAlgn="ctr"/>
                      <a:r>
                        <a:rPr lang="en-US" sz="1100" b="0" i="0" u="none" strike="noStrike" dirty="0">
                          <a:solidFill>
                            <a:srgbClr val="000000"/>
                          </a:solidFill>
                          <a:effectLst/>
                          <a:latin typeface="Calibri"/>
                        </a:rPr>
                        <a:t>Alegent Health Clinic</a:t>
                      </a:r>
                    </a:p>
                  </a:txBody>
                  <a:tcPr marL="9525" marR="9525" marT="9525" marB="0" anchor="b"/>
                </a:tc>
                <a:tc>
                  <a:txBody>
                    <a:bodyPr/>
                    <a:lstStyle/>
                    <a:p>
                      <a:pPr algn="l" fontAlgn="t"/>
                      <a:r>
                        <a:rPr lang="en-US" sz="1100" b="0" i="0" u="none" strike="noStrike" dirty="0">
                          <a:solidFill>
                            <a:srgbClr val="000000"/>
                          </a:solidFill>
                          <a:effectLst/>
                          <a:latin typeface="Calibri"/>
                        </a:rPr>
                        <a:t>Central Utah Clinic</a:t>
                      </a:r>
                    </a:p>
                  </a:txBody>
                  <a:tcPr marL="9525" marR="9525" marT="9525" marB="0" anchor="b"/>
                </a:tc>
                <a:tc>
                  <a:txBody>
                    <a:bodyPr/>
                    <a:lstStyle/>
                    <a:p>
                      <a:pPr algn="l" fontAlgn="t"/>
                      <a:r>
                        <a:rPr lang="en-US" sz="1100" b="0" i="0" u="none" strike="noStrike" dirty="0">
                          <a:solidFill>
                            <a:srgbClr val="000000"/>
                          </a:solidFill>
                          <a:effectLst/>
                          <a:latin typeface="Calibri"/>
                        </a:rPr>
                        <a:t>DuPage Medical Group</a:t>
                      </a:r>
                    </a:p>
                  </a:txBody>
                  <a:tcPr marL="9525" marR="9525" marT="9525" marB="0" anchor="b"/>
                </a:tc>
              </a:tr>
              <a:tr h="318674">
                <a:tc>
                  <a:txBody>
                    <a:bodyPr/>
                    <a:lstStyle/>
                    <a:p>
                      <a:pPr algn="l" fontAlgn="ctr"/>
                      <a:r>
                        <a:rPr lang="en-US" sz="1100" b="0" i="0" u="none" strike="noStrike" dirty="0">
                          <a:solidFill>
                            <a:srgbClr val="000000"/>
                          </a:solidFill>
                          <a:effectLst/>
                          <a:latin typeface="Calibri"/>
                        </a:rPr>
                        <a:t>Allina Health</a:t>
                      </a:r>
                    </a:p>
                  </a:txBody>
                  <a:tcPr marL="9525" marR="9525" marT="9525" marB="0" anchor="b"/>
                </a:tc>
                <a:tc>
                  <a:txBody>
                    <a:bodyPr/>
                    <a:lstStyle/>
                    <a:p>
                      <a:pPr algn="l" fontAlgn="ctr"/>
                      <a:r>
                        <a:rPr lang="en-US" sz="1100" b="0" i="0" u="none" strike="noStrike" dirty="0">
                          <a:solidFill>
                            <a:srgbClr val="000000"/>
                          </a:solidFill>
                          <a:effectLst/>
                          <a:latin typeface="Calibri"/>
                        </a:rPr>
                        <a:t>Centura Health Physician Group</a:t>
                      </a:r>
                    </a:p>
                  </a:txBody>
                  <a:tcPr marL="9525" marR="9525" marT="9525" marB="0" anchor="b"/>
                </a:tc>
                <a:tc>
                  <a:txBody>
                    <a:bodyPr/>
                    <a:lstStyle/>
                    <a:p>
                      <a:pPr algn="l" fontAlgn="t"/>
                      <a:r>
                        <a:rPr lang="en-US" sz="1100" b="0" i="0" u="none" strike="noStrike" dirty="0">
                          <a:solidFill>
                            <a:srgbClr val="000000"/>
                          </a:solidFill>
                          <a:effectLst/>
                          <a:latin typeface="Calibri"/>
                        </a:rPr>
                        <a:t>Essentia Health</a:t>
                      </a:r>
                    </a:p>
                  </a:txBody>
                  <a:tcPr marL="9525" marR="9525" marT="9525" marB="0" anchor="b"/>
                </a:tc>
              </a:tr>
              <a:tr h="318674">
                <a:tc>
                  <a:txBody>
                    <a:bodyPr/>
                    <a:lstStyle/>
                    <a:p>
                      <a:pPr algn="l" fontAlgn="ctr"/>
                      <a:r>
                        <a:rPr lang="en-US" sz="1100" b="0" i="0" u="none" strike="noStrike" dirty="0">
                          <a:solidFill>
                            <a:srgbClr val="000000"/>
                          </a:solidFill>
                          <a:effectLst/>
                          <a:latin typeface="Calibri"/>
                        </a:rPr>
                        <a:t>Arch Health Partners</a:t>
                      </a:r>
                    </a:p>
                  </a:txBody>
                  <a:tcPr marL="9525" marR="9525" marT="9525" marB="0" anchor="b"/>
                </a:tc>
                <a:tc>
                  <a:txBody>
                    <a:bodyPr/>
                    <a:lstStyle/>
                    <a:p>
                      <a:pPr algn="l" fontAlgn="ctr"/>
                      <a:r>
                        <a:rPr lang="en-US" sz="1100" b="0" i="0" u="none" strike="noStrike" dirty="0">
                          <a:solidFill>
                            <a:srgbClr val="000000"/>
                          </a:solidFill>
                          <a:effectLst/>
                          <a:latin typeface="Calibri"/>
                        </a:rPr>
                        <a:t>Christie Clinic, LLC</a:t>
                      </a:r>
                    </a:p>
                  </a:txBody>
                  <a:tcPr marL="9525" marR="9525" marT="9525" marB="0" anchor="b"/>
                </a:tc>
                <a:tc>
                  <a:txBody>
                    <a:bodyPr/>
                    <a:lstStyle/>
                    <a:p>
                      <a:pPr algn="l" fontAlgn="t"/>
                      <a:r>
                        <a:rPr lang="en-US" sz="1100" b="0" i="0" u="none" strike="noStrike" dirty="0">
                          <a:solidFill>
                            <a:srgbClr val="000000"/>
                          </a:solidFill>
                          <a:effectLst/>
                          <a:latin typeface="Calibri"/>
                        </a:rPr>
                        <a:t>Fairview Medical Group</a:t>
                      </a:r>
                    </a:p>
                  </a:txBody>
                  <a:tcPr marL="9525" marR="9525" marT="9525" marB="0" anchor="b"/>
                </a:tc>
              </a:tr>
              <a:tr h="318674">
                <a:tc>
                  <a:txBody>
                    <a:bodyPr/>
                    <a:lstStyle/>
                    <a:p>
                      <a:pPr algn="l" fontAlgn="b"/>
                      <a:r>
                        <a:rPr lang="en-US" sz="1100" b="0" i="0" u="none" strike="noStrike" dirty="0">
                          <a:solidFill>
                            <a:srgbClr val="000000"/>
                          </a:solidFill>
                          <a:effectLst/>
                          <a:latin typeface="Calibri"/>
                        </a:rPr>
                        <a:t>Aurora Health Care</a:t>
                      </a:r>
                    </a:p>
                  </a:txBody>
                  <a:tcPr marL="9525" marR="9525" marT="9525" marB="0" anchor="b"/>
                </a:tc>
                <a:tc>
                  <a:txBody>
                    <a:bodyPr/>
                    <a:lstStyle/>
                    <a:p>
                      <a:pPr algn="l" fontAlgn="ctr"/>
                      <a:r>
                        <a:rPr lang="en-US" sz="1100" b="0" i="0" u="none" strike="noStrike" dirty="0">
                          <a:solidFill>
                            <a:srgbClr val="000000"/>
                          </a:solidFill>
                          <a:effectLst/>
                          <a:latin typeface="Calibri"/>
                        </a:rPr>
                        <a:t>Clackamas County Health Centers</a:t>
                      </a:r>
                    </a:p>
                  </a:txBody>
                  <a:tcPr marL="9525" marR="9525" marT="9525" marB="0" anchor="b"/>
                </a:tc>
                <a:tc>
                  <a:txBody>
                    <a:bodyPr/>
                    <a:lstStyle/>
                    <a:p>
                      <a:pPr algn="l" fontAlgn="t"/>
                      <a:r>
                        <a:rPr lang="en-US" sz="1100" b="0" i="0" u="none" strike="noStrike" dirty="0">
                          <a:solidFill>
                            <a:srgbClr val="000000"/>
                          </a:solidFill>
                          <a:effectLst/>
                          <a:latin typeface="Calibri"/>
                        </a:rPr>
                        <a:t>Fletcher Allen Health Care / University of Vermont</a:t>
                      </a:r>
                    </a:p>
                  </a:txBody>
                  <a:tcPr marL="9525" marR="9525" marT="9525" marB="0" anchor="b"/>
                </a:tc>
              </a:tr>
              <a:tr h="318674">
                <a:tc>
                  <a:txBody>
                    <a:bodyPr/>
                    <a:lstStyle/>
                    <a:p>
                      <a:pPr algn="l" fontAlgn="ctr"/>
                      <a:r>
                        <a:rPr lang="en-US" sz="1100" b="0" i="0" u="none" strike="noStrike" dirty="0">
                          <a:solidFill>
                            <a:srgbClr val="000000"/>
                          </a:solidFill>
                          <a:effectLst/>
                          <a:latin typeface="Calibri"/>
                        </a:rPr>
                        <a:t>Austin Diagnostic Clinic, P.A.</a:t>
                      </a:r>
                    </a:p>
                  </a:txBody>
                  <a:tcPr marL="9525" marR="9525" marT="9525" marB="0" anchor="b"/>
                </a:tc>
                <a:tc>
                  <a:txBody>
                    <a:bodyPr/>
                    <a:lstStyle/>
                    <a:p>
                      <a:pPr algn="l" fontAlgn="ctr"/>
                      <a:r>
                        <a:rPr lang="en-US" sz="1100" b="0" i="0" u="none" strike="noStrike" dirty="0">
                          <a:solidFill>
                            <a:srgbClr val="000000"/>
                          </a:solidFill>
                          <a:effectLst/>
                          <a:latin typeface="Calibri"/>
                        </a:rPr>
                        <a:t>Cleveland Clinic</a:t>
                      </a:r>
                    </a:p>
                  </a:txBody>
                  <a:tcPr marL="9525" marR="9525" marT="9525" marB="0" anchor="b"/>
                </a:tc>
                <a:tc>
                  <a:txBody>
                    <a:bodyPr/>
                    <a:lstStyle/>
                    <a:p>
                      <a:pPr algn="l" fontAlgn="ctr"/>
                      <a:r>
                        <a:rPr lang="en-US" sz="1100" b="0" i="0" u="none" strike="noStrike" dirty="0">
                          <a:solidFill>
                            <a:srgbClr val="000000"/>
                          </a:solidFill>
                          <a:effectLst/>
                          <a:latin typeface="Calibri"/>
                        </a:rPr>
                        <a:t>Geisinger Health System</a:t>
                      </a:r>
                    </a:p>
                  </a:txBody>
                  <a:tcPr marL="9525" marR="9525" marT="9525" marB="0" anchor="b"/>
                </a:tc>
              </a:tr>
              <a:tr h="318674">
                <a:tc>
                  <a:txBody>
                    <a:bodyPr/>
                    <a:lstStyle/>
                    <a:p>
                      <a:pPr algn="l" fontAlgn="t"/>
                      <a:r>
                        <a:rPr lang="en-US" sz="1100" b="0" i="0" u="none" strike="noStrike" dirty="0">
                          <a:solidFill>
                            <a:srgbClr val="000000"/>
                          </a:solidFill>
                          <a:effectLst/>
                          <a:latin typeface="Calibri"/>
                        </a:rPr>
                        <a:t>Austin Regional Clinic, P.A.</a:t>
                      </a:r>
                    </a:p>
                  </a:txBody>
                  <a:tcPr marL="9525" marR="9525" marT="9525" marB="0" anchor="b"/>
                </a:tc>
                <a:tc>
                  <a:txBody>
                    <a:bodyPr/>
                    <a:lstStyle/>
                    <a:p>
                      <a:pPr algn="l" fontAlgn="ctr"/>
                      <a:r>
                        <a:rPr lang="en-US" sz="1100" b="0" i="0" u="none" strike="noStrike" dirty="0">
                          <a:solidFill>
                            <a:srgbClr val="000000"/>
                          </a:solidFill>
                          <a:effectLst/>
                          <a:latin typeface="Calibri"/>
                        </a:rPr>
                        <a:t>Coastal Carolina Health Care PA</a:t>
                      </a:r>
                    </a:p>
                  </a:txBody>
                  <a:tcPr marL="9525" marR="9525" marT="9525" marB="0" anchor="b"/>
                </a:tc>
                <a:tc>
                  <a:txBody>
                    <a:bodyPr/>
                    <a:lstStyle/>
                    <a:p>
                      <a:pPr algn="l" fontAlgn="ctr"/>
                      <a:r>
                        <a:rPr lang="en-US" sz="1100" b="0" i="0" u="none" strike="noStrike" dirty="0">
                          <a:solidFill>
                            <a:srgbClr val="000000"/>
                          </a:solidFill>
                          <a:effectLst/>
                          <a:latin typeface="Calibri"/>
                        </a:rPr>
                        <a:t>Harbin Clinic LLC</a:t>
                      </a:r>
                    </a:p>
                  </a:txBody>
                  <a:tcPr marL="9525" marR="9525" marT="9525" marB="0" anchor="b"/>
                </a:tc>
              </a:tr>
              <a:tr h="318674">
                <a:tc>
                  <a:txBody>
                    <a:bodyPr/>
                    <a:lstStyle/>
                    <a:p>
                      <a:pPr algn="l" fontAlgn="t"/>
                      <a:r>
                        <a:rPr lang="en-US" sz="1100" b="0" i="0" u="none" strike="noStrike" dirty="0">
                          <a:solidFill>
                            <a:srgbClr val="000000"/>
                          </a:solidFill>
                          <a:effectLst/>
                          <a:latin typeface="Calibri"/>
                        </a:rPr>
                        <a:t>Baptist Memorial Medical Group</a:t>
                      </a:r>
                    </a:p>
                  </a:txBody>
                  <a:tcPr marL="9525" marR="9525" marT="9525" marB="0" anchor="b"/>
                </a:tc>
                <a:tc>
                  <a:txBody>
                    <a:bodyPr/>
                    <a:lstStyle/>
                    <a:p>
                      <a:pPr algn="l" fontAlgn="ctr"/>
                      <a:r>
                        <a:rPr lang="en-US" sz="1100" b="0" i="0" u="none" strike="noStrike" dirty="0">
                          <a:solidFill>
                            <a:srgbClr val="000000"/>
                          </a:solidFill>
                          <a:effectLst/>
                          <a:latin typeface="Calibri"/>
                        </a:rPr>
                        <a:t>Colorado Springs Health Partners</a:t>
                      </a:r>
                    </a:p>
                  </a:txBody>
                  <a:tcPr marL="9525" marR="9525" marT="9525" marB="0" anchor="b"/>
                </a:tc>
                <a:tc>
                  <a:txBody>
                    <a:bodyPr/>
                    <a:lstStyle/>
                    <a:p>
                      <a:pPr algn="l" fontAlgn="ctr"/>
                      <a:r>
                        <a:rPr lang="en-US" sz="1100" b="0" i="0" u="none" strike="noStrike" dirty="0">
                          <a:solidFill>
                            <a:srgbClr val="000000"/>
                          </a:solidFill>
                          <a:effectLst/>
                          <a:latin typeface="Calibri"/>
                        </a:rPr>
                        <a:t>Hattiesburg Clinic, P.A.</a:t>
                      </a:r>
                    </a:p>
                  </a:txBody>
                  <a:tcPr marL="9525" marR="9525" marT="9525" marB="0" anchor="b"/>
                </a:tc>
              </a:tr>
              <a:tr h="318674">
                <a:tc>
                  <a:txBody>
                    <a:bodyPr/>
                    <a:lstStyle/>
                    <a:p>
                      <a:pPr algn="l" fontAlgn="t"/>
                      <a:r>
                        <a:rPr lang="en-US" sz="1100" b="0" i="0" u="none" strike="noStrike" dirty="0">
                          <a:solidFill>
                            <a:srgbClr val="000000"/>
                          </a:solidFill>
                          <a:effectLst/>
                          <a:latin typeface="Calibri"/>
                        </a:rPr>
                        <a:t>Baylor Health Care System/Health Provider Network</a:t>
                      </a:r>
                    </a:p>
                  </a:txBody>
                  <a:tcPr marL="9525" marR="9525" marT="9525" marB="0" anchor="b"/>
                </a:tc>
                <a:tc>
                  <a:txBody>
                    <a:bodyPr/>
                    <a:lstStyle/>
                    <a:p>
                      <a:pPr algn="l" fontAlgn="ctr"/>
                      <a:r>
                        <a:rPr lang="en-US" sz="1100" b="0" i="0" u="none" strike="noStrike" dirty="0">
                          <a:solidFill>
                            <a:srgbClr val="000000"/>
                          </a:solidFill>
                          <a:effectLst/>
                          <a:latin typeface="Calibri"/>
                        </a:rPr>
                        <a:t>Community Physician's of Indiana</a:t>
                      </a:r>
                    </a:p>
                  </a:txBody>
                  <a:tcPr marL="9525" marR="9525" marT="9525" marB="0" anchor="b"/>
                </a:tc>
                <a:tc>
                  <a:txBody>
                    <a:bodyPr/>
                    <a:lstStyle/>
                    <a:p>
                      <a:pPr algn="l" fontAlgn="t"/>
                      <a:r>
                        <a:rPr lang="en-US" sz="1100" b="0" i="0" u="none" strike="noStrike" dirty="0">
                          <a:solidFill>
                            <a:srgbClr val="000000"/>
                          </a:solidFill>
                          <a:effectLst/>
                          <a:latin typeface="Calibri"/>
                        </a:rPr>
                        <a:t>HealthCare Partners</a:t>
                      </a:r>
                    </a:p>
                  </a:txBody>
                  <a:tcPr marL="9525" marR="9525" marT="9525" marB="0" anchor="b"/>
                </a:tc>
              </a:tr>
              <a:tr h="318674">
                <a:tc>
                  <a:txBody>
                    <a:bodyPr/>
                    <a:lstStyle/>
                    <a:p>
                      <a:pPr algn="l" fontAlgn="t"/>
                      <a:r>
                        <a:rPr lang="en-US" sz="1100" b="0" i="0" u="none" strike="noStrike" dirty="0">
                          <a:solidFill>
                            <a:srgbClr val="000000"/>
                          </a:solidFill>
                          <a:effectLst/>
                          <a:latin typeface="Calibri"/>
                        </a:rPr>
                        <a:t>Bend Memorial Clinic</a:t>
                      </a:r>
                    </a:p>
                  </a:txBody>
                  <a:tcPr marL="9525" marR="9525" marT="9525" marB="0" anchor="b"/>
                </a:tc>
                <a:tc>
                  <a:txBody>
                    <a:bodyPr/>
                    <a:lstStyle/>
                    <a:p>
                      <a:pPr algn="l" fontAlgn="t"/>
                      <a:r>
                        <a:rPr lang="en-US" sz="1100" b="0" i="0" u="none" strike="noStrike" dirty="0">
                          <a:solidFill>
                            <a:srgbClr val="000000"/>
                          </a:solidFill>
                          <a:effectLst/>
                          <a:latin typeface="Calibri"/>
                        </a:rPr>
                        <a:t>Compass Medical, P.C.</a:t>
                      </a:r>
                    </a:p>
                  </a:txBody>
                  <a:tcPr marL="9525" marR="9525" marT="9525" marB="0" anchor="b"/>
                </a:tc>
                <a:tc>
                  <a:txBody>
                    <a:bodyPr/>
                    <a:lstStyle/>
                    <a:p>
                      <a:pPr algn="l" fontAlgn="t"/>
                      <a:r>
                        <a:rPr lang="en-US" sz="1100" b="0" i="0" u="none" strike="noStrike" dirty="0">
                          <a:solidFill>
                            <a:srgbClr val="000000"/>
                          </a:solidFill>
                          <a:effectLst/>
                          <a:latin typeface="Calibri"/>
                        </a:rPr>
                        <a:t>HealthPartners</a:t>
                      </a:r>
                    </a:p>
                  </a:txBody>
                  <a:tcPr marL="9525" marR="9525" marT="9525" marB="0" anchor="b"/>
                </a:tc>
              </a:tr>
              <a:tr h="318674">
                <a:tc>
                  <a:txBody>
                    <a:bodyPr/>
                    <a:lstStyle/>
                    <a:p>
                      <a:pPr algn="l" fontAlgn="t"/>
                      <a:r>
                        <a:rPr lang="en-US" sz="1100" b="0" i="0" u="none" strike="noStrike" dirty="0">
                          <a:solidFill>
                            <a:srgbClr val="000000"/>
                          </a:solidFill>
                          <a:effectLst/>
                          <a:latin typeface="Calibri"/>
                        </a:rPr>
                        <a:t>Benefis Medical Group</a:t>
                      </a:r>
                    </a:p>
                  </a:txBody>
                  <a:tcPr marL="9525" marR="9525" marT="9525" marB="0" anchor="b"/>
                </a:tc>
                <a:tc>
                  <a:txBody>
                    <a:bodyPr/>
                    <a:lstStyle/>
                    <a:p>
                      <a:pPr algn="l" fontAlgn="t"/>
                      <a:r>
                        <a:rPr lang="en-US" sz="1100" b="0" i="0" u="none" strike="noStrike" dirty="0">
                          <a:solidFill>
                            <a:srgbClr val="000000"/>
                          </a:solidFill>
                          <a:effectLst/>
                          <a:latin typeface="Calibri"/>
                        </a:rPr>
                        <a:t>Cornerstone Health Care</a:t>
                      </a:r>
                    </a:p>
                  </a:txBody>
                  <a:tcPr marL="9525" marR="9525" marT="9525" marB="0" anchor="b"/>
                </a:tc>
                <a:tc>
                  <a:txBody>
                    <a:bodyPr/>
                    <a:lstStyle/>
                    <a:p>
                      <a:pPr algn="l" fontAlgn="ctr"/>
                      <a:r>
                        <a:rPr lang="en-US" sz="1100" b="0" i="0" u="none" strike="noStrike" dirty="0">
                          <a:solidFill>
                            <a:srgbClr val="000000"/>
                          </a:solidFill>
                          <a:effectLst/>
                          <a:latin typeface="Calibri"/>
                        </a:rPr>
                        <a:t>HealthPoint Medical Group</a:t>
                      </a:r>
                    </a:p>
                  </a:txBody>
                  <a:tcPr marL="9525" marR="9525" marT="9525" marB="0" anchor="b"/>
                </a:tc>
              </a:tr>
            </a:tbl>
          </a:graphicData>
        </a:graphic>
      </p:graphicFrame>
      <p:sp>
        <p:nvSpPr>
          <p:cNvPr id="7" name="TextBox 6"/>
          <p:cNvSpPr txBox="1"/>
          <p:nvPr/>
        </p:nvSpPr>
        <p:spPr>
          <a:xfrm>
            <a:off x="844977" y="1005794"/>
            <a:ext cx="7467600" cy="584775"/>
          </a:xfrm>
          <a:prstGeom prst="rect">
            <a:avLst/>
          </a:prstGeom>
          <a:noFill/>
        </p:spPr>
        <p:txBody>
          <a:bodyPr wrap="square" rtlCol="0">
            <a:spAutoFit/>
          </a:bodyPr>
          <a:lstStyle/>
          <a:p>
            <a:pPr algn="ctr"/>
            <a:r>
              <a:rPr lang="en-US" sz="3200" b="1" dirty="0" smtClean="0">
                <a:solidFill>
                  <a:schemeClr val="accent1">
                    <a:lumMod val="75000"/>
                  </a:schemeClr>
                </a:solidFill>
                <a:latin typeface="Arial" pitchFamily="34" charset="0"/>
                <a:cs typeface="Arial" pitchFamily="34" charset="0"/>
              </a:rPr>
              <a:t>Participating Member Organizations</a:t>
            </a:r>
          </a:p>
        </p:txBody>
      </p:sp>
      <p:sp>
        <p:nvSpPr>
          <p:cNvPr id="5" name="Slide Number Placeholder 4"/>
          <p:cNvSpPr>
            <a:spLocks noGrp="1"/>
          </p:cNvSpPr>
          <p:nvPr>
            <p:ph type="sldNum" sz="quarter" idx="12"/>
          </p:nvPr>
        </p:nvSpPr>
        <p:spPr>
          <a:xfrm>
            <a:off x="8272584" y="6165585"/>
            <a:ext cx="762000" cy="365125"/>
          </a:xfrm>
        </p:spPr>
        <p:txBody>
          <a:bodyPr/>
          <a:lstStyle/>
          <a:p>
            <a:fld id="{1EB5D6DF-0046-4AD6-B9C1-F073F6C4C3BB}" type="slidenum">
              <a:rPr lang="en-US" smtClean="0"/>
              <a:t>40</a:t>
            </a:fld>
            <a:endParaRPr lang="en-US" dirty="0"/>
          </a:p>
        </p:txBody>
      </p:sp>
      <p:pic>
        <p:nvPicPr>
          <p:cNvPr id="8" name="Picture 4" descr="S:\AMGA Staff\AMGA LOGO 2012\AMGA LOGO 2012\AMGA only\AMGA_only_web.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4216" r="97808"/>
                    </a14:imgEffect>
                  </a14:imgLayer>
                </a14:imgProps>
              </a:ext>
              <a:ext uri="{28A0092B-C50C-407E-A947-70E740481C1C}">
                <a14:useLocalDpi xmlns:a14="http://schemas.microsoft.com/office/drawing/2010/main" val="0"/>
              </a:ext>
            </a:extLst>
          </a:blip>
          <a:srcRect/>
          <a:stretch>
            <a:fillRect/>
          </a:stretch>
        </p:blipFill>
        <p:spPr bwMode="auto">
          <a:xfrm>
            <a:off x="838200" y="6246223"/>
            <a:ext cx="1211138" cy="3165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MGF.tif"/>
          <p:cNvPicPr>
            <a:picLocks noChangeAspect="1"/>
          </p:cNvPicPr>
          <p:nvPr/>
        </p:nvPicPr>
        <p:blipFill>
          <a:blip r:embed="rId6" cstate="print">
            <a:extLst>
              <a:ext uri="{BEBA8EAE-BF5A-486C-A8C5-ECC9F3942E4B}">
                <a14:imgProps xmlns:a14="http://schemas.microsoft.com/office/drawing/2010/main">
                  <a14:imgLayer r:embed="rId7">
                    <a14:imgEffect>
                      <a14:backgroundRemoval t="6786" b="71786" l="0" r="100000"/>
                    </a14:imgEffect>
                  </a14:imgLayer>
                </a14:imgProps>
              </a:ext>
              <a:ext uri="{28A0092B-C50C-407E-A947-70E740481C1C}">
                <a14:useLocalDpi xmlns:a14="http://schemas.microsoft.com/office/drawing/2010/main" val="0"/>
              </a:ext>
            </a:extLst>
          </a:blip>
          <a:srcRect/>
          <a:stretch>
            <a:fillRect/>
          </a:stretch>
        </p:blipFill>
        <p:spPr bwMode="auto">
          <a:xfrm>
            <a:off x="7217465" y="6257337"/>
            <a:ext cx="961492" cy="384048"/>
          </a:xfrm>
          <a:prstGeom prst="rect">
            <a:avLst/>
          </a:prstGeom>
          <a:noFill/>
          <a:ln>
            <a:noFill/>
          </a:ln>
        </p:spPr>
      </p:pic>
    </p:spTree>
    <p:extLst>
      <p:ext uri="{BB962C8B-B14F-4D97-AF65-F5344CB8AC3E}">
        <p14:creationId xmlns:p14="http://schemas.microsoft.com/office/powerpoint/2010/main" val="32423910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28575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3164089321"/>
              </p:ext>
            </p:extLst>
          </p:nvPr>
        </p:nvGraphicFramePr>
        <p:xfrm>
          <a:off x="380999" y="2025770"/>
          <a:ext cx="8610601" cy="3850219"/>
        </p:xfrm>
        <a:graphic>
          <a:graphicData uri="http://schemas.openxmlformats.org/drawingml/2006/table">
            <a:tbl>
              <a:tblPr firstRow="1" bandRow="1">
                <a:tableStyleId>{0E3FDE45-AF77-4B5C-9715-49D594BDF05E}</a:tableStyleId>
              </a:tblPr>
              <a:tblGrid>
                <a:gridCol w="2815529"/>
                <a:gridCol w="2897536"/>
                <a:gridCol w="2897536"/>
              </a:tblGrid>
              <a:tr h="318674">
                <a:tc>
                  <a:txBody>
                    <a:bodyPr/>
                    <a:lstStyle/>
                    <a:p>
                      <a:pPr algn="l" fontAlgn="t"/>
                      <a:r>
                        <a:rPr lang="en-US" sz="1100" b="0" i="0" u="none" strike="noStrike" dirty="0">
                          <a:solidFill>
                            <a:srgbClr val="000000"/>
                          </a:solidFill>
                          <a:effectLst/>
                          <a:latin typeface="Calibri"/>
                        </a:rPr>
                        <a:t>Henry Ford Medical Group</a:t>
                      </a:r>
                    </a:p>
                  </a:txBody>
                  <a:tcPr marL="9525" marR="9525" marT="9525" marB="0" anchor="b"/>
                </a:tc>
                <a:tc>
                  <a:txBody>
                    <a:bodyPr/>
                    <a:lstStyle/>
                    <a:p>
                      <a:pPr algn="l" fontAlgn="b"/>
                      <a:r>
                        <a:rPr lang="en-US" sz="1100" b="0" i="0" u="none" strike="noStrike" dirty="0">
                          <a:solidFill>
                            <a:srgbClr val="000000"/>
                          </a:solidFill>
                          <a:effectLst/>
                          <a:latin typeface="Calibri"/>
                        </a:rPr>
                        <a:t>Mayo Clinic Health System</a:t>
                      </a:r>
                    </a:p>
                  </a:txBody>
                  <a:tcPr marL="9525" marR="9525" marT="9525" marB="0" anchor="b"/>
                </a:tc>
                <a:tc>
                  <a:txBody>
                    <a:bodyPr/>
                    <a:lstStyle/>
                    <a:p>
                      <a:pPr algn="l" fontAlgn="t"/>
                      <a:r>
                        <a:rPr lang="en-US" sz="1100" b="0" i="0" u="none" strike="noStrike" dirty="0">
                          <a:solidFill>
                            <a:srgbClr val="000000"/>
                          </a:solidFill>
                          <a:effectLst/>
                          <a:latin typeface="Calibri"/>
                        </a:rPr>
                        <a:t>NEA Baptist Clinic</a:t>
                      </a:r>
                    </a:p>
                  </a:txBody>
                  <a:tcPr marL="9525" marR="9525" marT="9525" marB="0" anchor="b"/>
                </a:tc>
              </a:tr>
              <a:tr h="318674">
                <a:tc>
                  <a:txBody>
                    <a:bodyPr/>
                    <a:lstStyle/>
                    <a:p>
                      <a:pPr algn="l" fontAlgn="ctr"/>
                      <a:r>
                        <a:rPr lang="en-US" sz="1100" b="0" i="0" u="none" strike="noStrike" dirty="0">
                          <a:solidFill>
                            <a:srgbClr val="000000"/>
                          </a:solidFill>
                          <a:effectLst/>
                          <a:latin typeface="Calibri"/>
                        </a:rPr>
                        <a:t>Heritage Valley Medical Group</a:t>
                      </a:r>
                    </a:p>
                  </a:txBody>
                  <a:tcPr marL="9525" marR="9525" marT="9525" marB="0" anchor="b"/>
                </a:tc>
                <a:tc>
                  <a:txBody>
                    <a:bodyPr/>
                    <a:lstStyle/>
                    <a:p>
                      <a:pPr algn="l" fontAlgn="ctr"/>
                      <a:r>
                        <a:rPr lang="en-US" sz="1100" b="0" i="0" u="none" strike="noStrike" dirty="0">
                          <a:solidFill>
                            <a:srgbClr val="000000"/>
                          </a:solidFill>
                          <a:effectLst/>
                          <a:latin typeface="Calibri"/>
                        </a:rPr>
                        <a:t>Medical Associates Clinic, P.C.</a:t>
                      </a:r>
                    </a:p>
                  </a:txBody>
                  <a:tcPr marL="9525" marR="9525" marT="9525" marB="0" anchor="b"/>
                </a:tc>
                <a:tc>
                  <a:txBody>
                    <a:bodyPr/>
                    <a:lstStyle/>
                    <a:p>
                      <a:pPr algn="l" fontAlgn="t"/>
                      <a:r>
                        <a:rPr lang="en-US" sz="1100" b="0" i="0" u="none" strike="noStrike" dirty="0">
                          <a:solidFill>
                            <a:srgbClr val="000000"/>
                          </a:solidFill>
                          <a:effectLst/>
                          <a:latin typeface="Calibri"/>
                        </a:rPr>
                        <a:t>New West Physicians</a:t>
                      </a:r>
                    </a:p>
                  </a:txBody>
                  <a:tcPr marL="9525" marR="9525" marT="9525" marB="0" anchor="b"/>
                </a:tc>
              </a:tr>
              <a:tr h="318674">
                <a:tc>
                  <a:txBody>
                    <a:bodyPr/>
                    <a:lstStyle/>
                    <a:p>
                      <a:pPr algn="l" fontAlgn="t"/>
                      <a:r>
                        <a:rPr lang="en-US" sz="1100" b="0" i="0" u="none" strike="noStrike" dirty="0">
                          <a:solidFill>
                            <a:srgbClr val="000000"/>
                          </a:solidFill>
                          <a:effectLst/>
                          <a:latin typeface="Calibri"/>
                        </a:rPr>
                        <a:t>INOVA</a:t>
                      </a:r>
                    </a:p>
                  </a:txBody>
                  <a:tcPr marL="9525" marR="9525" marT="9525" marB="0" anchor="b"/>
                </a:tc>
                <a:tc>
                  <a:txBody>
                    <a:bodyPr/>
                    <a:lstStyle/>
                    <a:p>
                      <a:pPr algn="l" fontAlgn="ctr"/>
                      <a:r>
                        <a:rPr lang="en-US" sz="1100" b="0" i="0" u="none" strike="noStrike" dirty="0">
                          <a:solidFill>
                            <a:srgbClr val="000000"/>
                          </a:solidFill>
                          <a:effectLst/>
                          <a:latin typeface="Calibri"/>
                        </a:rPr>
                        <a:t>Medical Associates, PLC</a:t>
                      </a:r>
                    </a:p>
                  </a:txBody>
                  <a:tcPr marL="9525" marR="9525" marT="9525" marB="0" anchor="b"/>
                </a:tc>
                <a:tc>
                  <a:txBody>
                    <a:bodyPr/>
                    <a:lstStyle/>
                    <a:p>
                      <a:pPr algn="l" fontAlgn="t"/>
                      <a:r>
                        <a:rPr lang="en-US" sz="1100" b="0" i="0" u="none" strike="noStrike" dirty="0">
                          <a:solidFill>
                            <a:srgbClr val="000000"/>
                          </a:solidFill>
                          <a:effectLst/>
                          <a:latin typeface="Calibri"/>
                        </a:rPr>
                        <a:t>North Mississippi Medical Clinics, Inc.</a:t>
                      </a:r>
                    </a:p>
                  </a:txBody>
                  <a:tcPr marL="9525" marR="9525" marT="9525" marB="0" anchor="b"/>
                </a:tc>
              </a:tr>
              <a:tr h="318674">
                <a:tc>
                  <a:txBody>
                    <a:bodyPr/>
                    <a:lstStyle/>
                    <a:p>
                      <a:pPr algn="l" fontAlgn="ctr"/>
                      <a:r>
                        <a:rPr lang="en-US" sz="1100" b="0" i="0" u="none" strike="noStrike" dirty="0">
                          <a:solidFill>
                            <a:srgbClr val="000000"/>
                          </a:solidFill>
                          <a:effectLst/>
                          <a:latin typeface="Calibri"/>
                        </a:rPr>
                        <a:t>Intermountain Healthcare</a:t>
                      </a:r>
                    </a:p>
                  </a:txBody>
                  <a:tcPr marL="9525" marR="9525" marT="9525" marB="0" anchor="b"/>
                </a:tc>
                <a:tc>
                  <a:txBody>
                    <a:bodyPr/>
                    <a:lstStyle/>
                    <a:p>
                      <a:pPr algn="l" fontAlgn="b"/>
                      <a:r>
                        <a:rPr lang="en-US" sz="1000" b="0" i="0" u="none" strike="noStrike" dirty="0">
                          <a:solidFill>
                            <a:srgbClr val="000000"/>
                          </a:solidFill>
                          <a:effectLst/>
                          <a:latin typeface="Calibri"/>
                        </a:rPr>
                        <a:t>Medical Clinic of North Texas P. A</a:t>
                      </a:r>
                    </a:p>
                  </a:txBody>
                  <a:tcPr marL="9525" marR="9525" marT="9525" marB="0" anchor="b"/>
                </a:tc>
                <a:tc>
                  <a:txBody>
                    <a:bodyPr/>
                    <a:lstStyle/>
                    <a:p>
                      <a:pPr algn="l" fontAlgn="ctr"/>
                      <a:r>
                        <a:rPr lang="en-US" sz="1100" b="0" i="0" u="none" strike="noStrike" dirty="0">
                          <a:solidFill>
                            <a:srgbClr val="000000"/>
                          </a:solidFill>
                          <a:effectLst/>
                          <a:latin typeface="Calibri"/>
                        </a:rPr>
                        <a:t>North Texas Specialty Physicians </a:t>
                      </a:r>
                    </a:p>
                  </a:txBody>
                  <a:tcPr marL="9525" marR="9525" marT="9525" marB="0" anchor="b"/>
                </a:tc>
              </a:tr>
              <a:tr h="318674">
                <a:tc>
                  <a:txBody>
                    <a:bodyPr/>
                    <a:lstStyle/>
                    <a:p>
                      <a:pPr algn="l" fontAlgn="ctr"/>
                      <a:r>
                        <a:rPr lang="en-US" sz="1100" b="0" i="0" u="none" strike="noStrike" dirty="0">
                          <a:solidFill>
                            <a:srgbClr val="000000"/>
                          </a:solidFill>
                          <a:effectLst/>
                          <a:latin typeface="Calibri"/>
                        </a:rPr>
                        <a:t>Iowa Clinic</a:t>
                      </a:r>
                    </a:p>
                  </a:txBody>
                  <a:tcPr marL="9525" marR="9525" marT="9525" marB="0" anchor="b"/>
                </a:tc>
                <a:tc>
                  <a:txBody>
                    <a:bodyPr/>
                    <a:lstStyle/>
                    <a:p>
                      <a:pPr algn="l" fontAlgn="t"/>
                      <a:r>
                        <a:rPr lang="en-US" sz="1100" b="0" i="0" u="none" strike="noStrike" dirty="0">
                          <a:solidFill>
                            <a:srgbClr val="000000"/>
                          </a:solidFill>
                          <a:effectLst/>
                          <a:latin typeface="Calibri"/>
                        </a:rPr>
                        <a:t>Medstar</a:t>
                      </a:r>
                    </a:p>
                  </a:txBody>
                  <a:tcPr marL="9525" marR="9525" marT="9525" marB="0" anchor="b"/>
                </a:tc>
                <a:tc>
                  <a:txBody>
                    <a:bodyPr/>
                    <a:lstStyle/>
                    <a:p>
                      <a:pPr algn="l" fontAlgn="b"/>
                      <a:r>
                        <a:rPr lang="en-US" sz="1100" b="0" i="0" u="none" strike="noStrike" dirty="0">
                          <a:solidFill>
                            <a:srgbClr val="000000"/>
                          </a:solidFill>
                          <a:effectLst/>
                          <a:latin typeface="Calibri"/>
                        </a:rPr>
                        <a:t>NorthShore University HealthSystem Medical Group</a:t>
                      </a:r>
                    </a:p>
                  </a:txBody>
                  <a:tcPr marL="9525" marR="9525" marT="9525" marB="0" anchor="b"/>
                </a:tc>
              </a:tr>
              <a:tr h="318674">
                <a:tc>
                  <a:txBody>
                    <a:bodyPr/>
                    <a:lstStyle/>
                    <a:p>
                      <a:pPr algn="l" fontAlgn="ctr"/>
                      <a:r>
                        <a:rPr lang="en-US" sz="1100" b="0" i="0" u="none" strike="noStrike" dirty="0">
                          <a:solidFill>
                            <a:srgbClr val="000000"/>
                          </a:solidFill>
                          <a:effectLst/>
                          <a:latin typeface="Calibri"/>
                        </a:rPr>
                        <a:t>Kelsey-Seybold Clinic</a:t>
                      </a:r>
                    </a:p>
                  </a:txBody>
                  <a:tcPr marL="9525" marR="9525" marT="9525" marB="0" anchor="b"/>
                </a:tc>
                <a:tc>
                  <a:txBody>
                    <a:bodyPr/>
                    <a:lstStyle/>
                    <a:p>
                      <a:pPr algn="l" fontAlgn="ctr"/>
                      <a:r>
                        <a:rPr lang="en-US" sz="1100" b="0" i="0" u="none" strike="noStrike" dirty="0">
                          <a:solidFill>
                            <a:srgbClr val="000000"/>
                          </a:solidFill>
                          <a:effectLst/>
                          <a:latin typeface="Calibri"/>
                        </a:rPr>
                        <a:t>Mercy Clinic Northwest Arkansas</a:t>
                      </a:r>
                    </a:p>
                  </a:txBody>
                  <a:tcPr marL="9525" marR="9525" marT="9525" marB="0" anchor="b"/>
                </a:tc>
                <a:tc>
                  <a:txBody>
                    <a:bodyPr/>
                    <a:lstStyle/>
                    <a:p>
                      <a:pPr algn="l" fontAlgn="t"/>
                      <a:r>
                        <a:rPr lang="en-US" sz="1100" b="0" i="0" u="none" strike="noStrike" dirty="0">
                          <a:solidFill>
                            <a:srgbClr val="000000"/>
                          </a:solidFill>
                          <a:effectLst/>
                          <a:latin typeface="Calibri"/>
                        </a:rPr>
                        <a:t>Northwest Primary Care Group PC</a:t>
                      </a:r>
                    </a:p>
                  </a:txBody>
                  <a:tcPr marL="9525" marR="9525" marT="9525" marB="0" anchor="b"/>
                </a:tc>
              </a:tr>
              <a:tr h="318674">
                <a:tc>
                  <a:txBody>
                    <a:bodyPr/>
                    <a:lstStyle/>
                    <a:p>
                      <a:pPr algn="l" fontAlgn="ctr"/>
                      <a:r>
                        <a:rPr lang="en-US" sz="1100" b="0" i="0" u="none" strike="noStrike" dirty="0">
                          <a:solidFill>
                            <a:srgbClr val="000000"/>
                          </a:solidFill>
                          <a:effectLst/>
                          <a:latin typeface="Calibri"/>
                        </a:rPr>
                        <a:t>Lahey Clinic</a:t>
                      </a:r>
                    </a:p>
                  </a:txBody>
                  <a:tcPr marL="9525" marR="9525" marT="9525" marB="0" anchor="b"/>
                </a:tc>
                <a:tc>
                  <a:txBody>
                    <a:bodyPr/>
                    <a:lstStyle/>
                    <a:p>
                      <a:pPr algn="l" fontAlgn="ctr"/>
                      <a:r>
                        <a:rPr lang="en-US" sz="1100" b="0" i="0" u="none" strike="noStrike" dirty="0">
                          <a:solidFill>
                            <a:srgbClr val="000000"/>
                          </a:solidFill>
                          <a:effectLst/>
                          <a:latin typeface="Calibri"/>
                        </a:rPr>
                        <a:t>Mercy Des Moines</a:t>
                      </a:r>
                    </a:p>
                  </a:txBody>
                  <a:tcPr marL="9525" marR="9525" marT="9525" marB="0" anchor="b"/>
                </a:tc>
                <a:tc>
                  <a:txBody>
                    <a:bodyPr/>
                    <a:lstStyle/>
                    <a:p>
                      <a:pPr algn="l" fontAlgn="t"/>
                      <a:r>
                        <a:rPr lang="en-US" sz="1100" b="0" i="0" u="none" strike="noStrike" dirty="0">
                          <a:solidFill>
                            <a:srgbClr val="000000"/>
                          </a:solidFill>
                          <a:effectLst/>
                          <a:latin typeface="Calibri"/>
                        </a:rPr>
                        <a:t>Norton Physicians Services</a:t>
                      </a:r>
                    </a:p>
                  </a:txBody>
                  <a:tcPr marL="9525" marR="9525" marT="9525" marB="0" anchor="b"/>
                </a:tc>
              </a:tr>
              <a:tr h="318674">
                <a:tc>
                  <a:txBody>
                    <a:bodyPr/>
                    <a:lstStyle/>
                    <a:p>
                      <a:pPr algn="l" fontAlgn="ctr"/>
                      <a:r>
                        <a:rPr lang="en-US" sz="1100" b="0" i="0" u="none" strike="noStrike" dirty="0">
                          <a:solidFill>
                            <a:srgbClr val="000000"/>
                          </a:solidFill>
                          <a:effectLst/>
                          <a:latin typeface="Calibri"/>
                        </a:rPr>
                        <a:t>Lakeshore Clinic</a:t>
                      </a:r>
                    </a:p>
                  </a:txBody>
                  <a:tcPr marL="9525" marR="9525" marT="9525" marB="0" anchor="b"/>
                </a:tc>
                <a:tc>
                  <a:txBody>
                    <a:bodyPr/>
                    <a:lstStyle/>
                    <a:p>
                      <a:pPr algn="l" fontAlgn="ctr"/>
                      <a:r>
                        <a:rPr lang="en-US" sz="1100" b="0" i="0" u="none" strike="noStrike" dirty="0">
                          <a:solidFill>
                            <a:srgbClr val="000000"/>
                          </a:solidFill>
                          <a:effectLst/>
                          <a:latin typeface="Calibri"/>
                        </a:rPr>
                        <a:t>Mercy Ministry</a:t>
                      </a:r>
                    </a:p>
                  </a:txBody>
                  <a:tcPr marL="9525" marR="9525" marT="9525" marB="0" anchor="b"/>
                </a:tc>
                <a:tc>
                  <a:txBody>
                    <a:bodyPr/>
                    <a:lstStyle/>
                    <a:p>
                      <a:pPr algn="l" fontAlgn="ctr"/>
                      <a:r>
                        <a:rPr lang="en-US" sz="1100" b="0" i="0" u="none" strike="noStrike" dirty="0">
                          <a:solidFill>
                            <a:srgbClr val="000000"/>
                          </a:solidFill>
                          <a:effectLst/>
                          <a:latin typeface="Calibri"/>
                        </a:rPr>
                        <a:t>Novant Medical Group</a:t>
                      </a:r>
                    </a:p>
                  </a:txBody>
                  <a:tcPr marL="9525" marR="9525" marT="9525" marB="0" anchor="b"/>
                </a:tc>
              </a:tr>
              <a:tr h="318674">
                <a:tc>
                  <a:txBody>
                    <a:bodyPr/>
                    <a:lstStyle/>
                    <a:p>
                      <a:pPr algn="l" fontAlgn="t"/>
                      <a:r>
                        <a:rPr lang="en-US" sz="1100" b="0" i="0" u="none" strike="noStrike" dirty="0">
                          <a:solidFill>
                            <a:srgbClr val="000000"/>
                          </a:solidFill>
                          <a:effectLst/>
                          <a:latin typeface="Calibri"/>
                        </a:rPr>
                        <a:t>Lakeshore Health Partners</a:t>
                      </a:r>
                    </a:p>
                  </a:txBody>
                  <a:tcPr marL="9525" marR="9525" marT="9525" marB="0" anchor="b"/>
                </a:tc>
                <a:tc>
                  <a:txBody>
                    <a:bodyPr/>
                    <a:lstStyle/>
                    <a:p>
                      <a:pPr algn="l" fontAlgn="ctr"/>
                      <a:r>
                        <a:rPr lang="en-US" sz="1100" b="0" i="0" u="none" strike="noStrike" dirty="0">
                          <a:solidFill>
                            <a:srgbClr val="000000"/>
                          </a:solidFill>
                          <a:effectLst/>
                          <a:latin typeface="Calibri"/>
                        </a:rPr>
                        <a:t>Meritage Medical Network (Marin-Sonoma IPA)</a:t>
                      </a:r>
                    </a:p>
                  </a:txBody>
                  <a:tcPr marL="9525" marR="9525" marT="9525" marB="0" anchor="b"/>
                </a:tc>
                <a:tc>
                  <a:txBody>
                    <a:bodyPr/>
                    <a:lstStyle/>
                    <a:p>
                      <a:pPr algn="l" fontAlgn="b"/>
                      <a:r>
                        <a:rPr lang="en-US" sz="1100" b="0" i="0" u="none" strike="noStrike" dirty="0">
                          <a:solidFill>
                            <a:srgbClr val="000000"/>
                          </a:solidFill>
                          <a:effectLst/>
                          <a:latin typeface="Calibri"/>
                        </a:rPr>
                        <a:t>Oregon Medical Group, P.C.</a:t>
                      </a:r>
                    </a:p>
                  </a:txBody>
                  <a:tcPr marL="9525" marR="9525" marT="9525" marB="0" anchor="b"/>
                </a:tc>
              </a:tr>
              <a:tr h="318674">
                <a:tc>
                  <a:txBody>
                    <a:bodyPr/>
                    <a:lstStyle/>
                    <a:p>
                      <a:pPr algn="l" fontAlgn="b"/>
                      <a:r>
                        <a:rPr lang="en-US" sz="1100" b="0" i="0" u="none" strike="noStrike" dirty="0">
                          <a:solidFill>
                            <a:srgbClr val="000000"/>
                          </a:solidFill>
                          <a:effectLst/>
                          <a:latin typeface="Calibri"/>
                        </a:rPr>
                        <a:t>Latham Medical Group</a:t>
                      </a:r>
                    </a:p>
                  </a:txBody>
                  <a:tcPr marL="9525" marR="9525" marT="9525" marB="0" anchor="b"/>
                </a:tc>
                <a:tc>
                  <a:txBody>
                    <a:bodyPr/>
                    <a:lstStyle/>
                    <a:p>
                      <a:pPr algn="l" fontAlgn="b"/>
                      <a:r>
                        <a:rPr lang="en-US" sz="1100" b="0" i="0" u="none" strike="noStrike" dirty="0">
                          <a:solidFill>
                            <a:srgbClr val="000000"/>
                          </a:solidFill>
                          <a:effectLst/>
                          <a:latin typeface="Calibri"/>
                        </a:rPr>
                        <a:t>Mid-Atlantic Permanente Medical Group</a:t>
                      </a:r>
                    </a:p>
                  </a:txBody>
                  <a:tcPr marL="9525" marR="9525" marT="9525" marB="0" anchor="b"/>
                </a:tc>
                <a:tc>
                  <a:txBody>
                    <a:bodyPr/>
                    <a:lstStyle/>
                    <a:p>
                      <a:pPr algn="l" fontAlgn="ctr"/>
                      <a:r>
                        <a:rPr lang="en-US" sz="1100" b="0" i="0" u="none" strike="noStrike" dirty="0">
                          <a:solidFill>
                            <a:srgbClr val="000000"/>
                          </a:solidFill>
                          <a:effectLst/>
                          <a:latin typeface="Calibri"/>
                        </a:rPr>
                        <a:t>OU Physicians</a:t>
                      </a:r>
                    </a:p>
                  </a:txBody>
                  <a:tcPr marL="9525" marR="9525" marT="9525" marB="0" anchor="b"/>
                </a:tc>
              </a:tr>
              <a:tr h="318674">
                <a:tc>
                  <a:txBody>
                    <a:bodyPr/>
                    <a:lstStyle/>
                    <a:p>
                      <a:pPr algn="l" fontAlgn="b"/>
                      <a:r>
                        <a:rPr lang="en-US" sz="1100" b="0" i="0" u="none" strike="noStrike" dirty="0">
                          <a:solidFill>
                            <a:srgbClr val="000000"/>
                          </a:solidFill>
                          <a:effectLst/>
                          <a:latin typeface="Calibri"/>
                        </a:rPr>
                        <a:t>Maitland Family Practice</a:t>
                      </a:r>
                    </a:p>
                  </a:txBody>
                  <a:tcPr marL="9525" marR="9525" marT="9525" marB="0" anchor="b"/>
                </a:tc>
                <a:tc>
                  <a:txBody>
                    <a:bodyPr/>
                    <a:lstStyle/>
                    <a:p>
                      <a:pPr algn="l" fontAlgn="t"/>
                      <a:r>
                        <a:rPr lang="en-US" sz="1100" b="0" i="0" u="none" strike="noStrike" dirty="0">
                          <a:solidFill>
                            <a:srgbClr val="000000"/>
                          </a:solidFill>
                          <a:effectLst/>
                          <a:latin typeface="Calibri"/>
                        </a:rPr>
                        <a:t>MIMA</a:t>
                      </a:r>
                    </a:p>
                  </a:txBody>
                  <a:tcPr marL="9525" marR="9525" marT="9525" marB="0" anchor="b"/>
                </a:tc>
                <a:tc>
                  <a:txBody>
                    <a:bodyPr/>
                    <a:lstStyle/>
                    <a:p>
                      <a:pPr algn="l" fontAlgn="ctr"/>
                      <a:r>
                        <a:rPr lang="en-US" sz="1100" b="0" i="0" u="none" strike="noStrike" dirty="0">
                          <a:solidFill>
                            <a:srgbClr val="000000"/>
                          </a:solidFill>
                          <a:effectLst/>
                          <a:latin typeface="Calibri"/>
                        </a:rPr>
                        <a:t>Pacific Medical Centers</a:t>
                      </a:r>
                    </a:p>
                  </a:txBody>
                  <a:tcPr marL="9525" marR="9525" marT="9525" marB="0" anchor="b"/>
                </a:tc>
              </a:tr>
              <a:tr h="318674">
                <a:tc>
                  <a:txBody>
                    <a:bodyPr/>
                    <a:lstStyle/>
                    <a:p>
                      <a:pPr algn="l" fontAlgn="ctr"/>
                      <a:r>
                        <a:rPr lang="en-US" sz="1100" b="0" i="0" u="none" strike="noStrike" dirty="0">
                          <a:solidFill>
                            <a:srgbClr val="000000"/>
                          </a:solidFill>
                          <a:effectLst/>
                          <a:latin typeface="Calibri"/>
                        </a:rPr>
                        <a:t>Mankato Clinic</a:t>
                      </a:r>
                    </a:p>
                  </a:txBody>
                  <a:tcPr marL="9525" marR="9525" marT="9525" marB="0" anchor="b"/>
                </a:tc>
                <a:tc>
                  <a:txBody>
                    <a:bodyPr/>
                    <a:lstStyle/>
                    <a:p>
                      <a:pPr algn="l" fontAlgn="t"/>
                      <a:r>
                        <a:rPr lang="en-US" sz="1100" b="0" i="0" u="none" strike="noStrike" dirty="0">
                          <a:solidFill>
                            <a:srgbClr val="000000"/>
                          </a:solidFill>
                          <a:effectLst/>
                          <a:latin typeface="Calibri"/>
                        </a:rPr>
                        <a:t>Mount Kisco Medical Group</a:t>
                      </a:r>
                    </a:p>
                  </a:txBody>
                  <a:tcPr marL="9525" marR="9525" marT="9525" marB="0" anchor="b"/>
                </a:tc>
                <a:tc>
                  <a:txBody>
                    <a:bodyPr/>
                    <a:lstStyle/>
                    <a:p>
                      <a:pPr algn="l" fontAlgn="t"/>
                      <a:r>
                        <a:rPr lang="en-US" sz="1000" b="0" i="0" u="none" strike="noStrike" dirty="0">
                          <a:solidFill>
                            <a:srgbClr val="000000"/>
                          </a:solidFill>
                          <a:effectLst/>
                          <a:latin typeface="Calibri"/>
                        </a:rPr>
                        <a:t>Park Nicollet Health Services</a:t>
                      </a:r>
                    </a:p>
                  </a:txBody>
                  <a:tcPr marL="9525" marR="9525" marT="9525" marB="0" anchor="b"/>
                </a:tc>
              </a:tr>
            </a:tbl>
          </a:graphicData>
        </a:graphic>
      </p:graphicFrame>
      <p:sp>
        <p:nvSpPr>
          <p:cNvPr id="7" name="TextBox 6"/>
          <p:cNvSpPr txBox="1"/>
          <p:nvPr/>
        </p:nvSpPr>
        <p:spPr>
          <a:xfrm>
            <a:off x="838200" y="1295400"/>
            <a:ext cx="7467600" cy="584775"/>
          </a:xfrm>
          <a:prstGeom prst="rect">
            <a:avLst/>
          </a:prstGeom>
          <a:noFill/>
        </p:spPr>
        <p:txBody>
          <a:bodyPr wrap="square" rtlCol="0">
            <a:spAutoFit/>
          </a:bodyPr>
          <a:lstStyle/>
          <a:p>
            <a:pPr algn="ctr"/>
            <a:r>
              <a:rPr lang="en-US" sz="3200" b="1" dirty="0" smtClean="0">
                <a:solidFill>
                  <a:schemeClr val="accent1">
                    <a:lumMod val="75000"/>
                  </a:schemeClr>
                </a:solidFill>
                <a:latin typeface="Arial" pitchFamily="34" charset="0"/>
                <a:cs typeface="Arial" pitchFamily="34" charset="0"/>
              </a:rPr>
              <a:t>Participating Member Organizations</a:t>
            </a:r>
          </a:p>
        </p:txBody>
      </p:sp>
      <p:sp>
        <p:nvSpPr>
          <p:cNvPr id="12" name="Slide Number Placeholder 4"/>
          <p:cNvSpPr>
            <a:spLocks noGrp="1"/>
          </p:cNvSpPr>
          <p:nvPr>
            <p:ph type="sldNum" sz="quarter" idx="12"/>
          </p:nvPr>
        </p:nvSpPr>
        <p:spPr>
          <a:xfrm>
            <a:off x="8272584" y="6165585"/>
            <a:ext cx="762000" cy="365125"/>
          </a:xfrm>
        </p:spPr>
        <p:txBody>
          <a:bodyPr/>
          <a:lstStyle/>
          <a:p>
            <a:fld id="{1EB5D6DF-0046-4AD6-B9C1-F073F6C4C3BB}" type="slidenum">
              <a:rPr lang="en-US" smtClean="0"/>
              <a:t>41</a:t>
            </a:fld>
            <a:endParaRPr lang="en-US" dirty="0"/>
          </a:p>
        </p:txBody>
      </p:sp>
      <p:pic>
        <p:nvPicPr>
          <p:cNvPr id="8" name="Picture 4" descr="S:\AMGA Staff\AMGA LOGO 2012\AMGA LOGO 2012\AMGA only\AMGA_only_web.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4216" r="97808"/>
                    </a14:imgEffect>
                  </a14:imgLayer>
                </a14:imgProps>
              </a:ext>
              <a:ext uri="{28A0092B-C50C-407E-A947-70E740481C1C}">
                <a14:useLocalDpi xmlns:a14="http://schemas.microsoft.com/office/drawing/2010/main" val="0"/>
              </a:ext>
            </a:extLst>
          </a:blip>
          <a:srcRect/>
          <a:stretch>
            <a:fillRect/>
          </a:stretch>
        </p:blipFill>
        <p:spPr bwMode="auto">
          <a:xfrm>
            <a:off x="838200" y="6246223"/>
            <a:ext cx="1211138" cy="3165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MGF.tif"/>
          <p:cNvPicPr>
            <a:picLocks noChangeAspect="1"/>
          </p:cNvPicPr>
          <p:nvPr/>
        </p:nvPicPr>
        <p:blipFill>
          <a:blip r:embed="rId6" cstate="print">
            <a:extLst>
              <a:ext uri="{BEBA8EAE-BF5A-486C-A8C5-ECC9F3942E4B}">
                <a14:imgProps xmlns:a14="http://schemas.microsoft.com/office/drawing/2010/main">
                  <a14:imgLayer r:embed="rId7">
                    <a14:imgEffect>
                      <a14:backgroundRemoval t="6786" b="71786" l="0" r="100000"/>
                    </a14:imgEffect>
                  </a14:imgLayer>
                </a14:imgProps>
              </a:ext>
              <a:ext uri="{28A0092B-C50C-407E-A947-70E740481C1C}">
                <a14:useLocalDpi xmlns:a14="http://schemas.microsoft.com/office/drawing/2010/main" val="0"/>
              </a:ext>
            </a:extLst>
          </a:blip>
          <a:srcRect/>
          <a:stretch>
            <a:fillRect/>
          </a:stretch>
        </p:blipFill>
        <p:spPr bwMode="auto">
          <a:xfrm>
            <a:off x="7217465" y="6257337"/>
            <a:ext cx="961492" cy="384048"/>
          </a:xfrm>
          <a:prstGeom prst="rect">
            <a:avLst/>
          </a:prstGeom>
          <a:noFill/>
          <a:ln>
            <a:noFill/>
          </a:ln>
        </p:spPr>
      </p:pic>
    </p:spTree>
    <p:extLst>
      <p:ext uri="{BB962C8B-B14F-4D97-AF65-F5344CB8AC3E}">
        <p14:creationId xmlns:p14="http://schemas.microsoft.com/office/powerpoint/2010/main" val="28566849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28575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38200" y="1295400"/>
            <a:ext cx="7467600" cy="584775"/>
          </a:xfrm>
          <a:prstGeom prst="rect">
            <a:avLst/>
          </a:prstGeom>
          <a:noFill/>
        </p:spPr>
        <p:txBody>
          <a:bodyPr wrap="square" rtlCol="0">
            <a:spAutoFit/>
          </a:bodyPr>
          <a:lstStyle/>
          <a:p>
            <a:pPr algn="ctr"/>
            <a:r>
              <a:rPr lang="en-US" sz="3200" b="1" dirty="0" smtClean="0">
                <a:solidFill>
                  <a:schemeClr val="accent1">
                    <a:lumMod val="75000"/>
                  </a:schemeClr>
                </a:solidFill>
                <a:latin typeface="Arial" pitchFamily="34" charset="0"/>
                <a:cs typeface="Arial" pitchFamily="34" charset="0"/>
              </a:rPr>
              <a:t>Participating Member Organizations</a:t>
            </a:r>
          </a:p>
        </p:txBody>
      </p:sp>
      <p:graphicFrame>
        <p:nvGraphicFramePr>
          <p:cNvPr id="2" name="Table 1"/>
          <p:cNvGraphicFramePr>
            <a:graphicFrameLocks noGrp="1"/>
          </p:cNvGraphicFramePr>
          <p:nvPr>
            <p:extLst>
              <p:ext uri="{D42A27DB-BD31-4B8C-83A1-F6EECF244321}">
                <p14:modId xmlns:p14="http://schemas.microsoft.com/office/powerpoint/2010/main" val="2451522152"/>
              </p:ext>
            </p:extLst>
          </p:nvPr>
        </p:nvGraphicFramePr>
        <p:xfrm>
          <a:off x="380999" y="2025770"/>
          <a:ext cx="8610601" cy="4142762"/>
        </p:xfrm>
        <a:graphic>
          <a:graphicData uri="http://schemas.openxmlformats.org/drawingml/2006/table">
            <a:tbl>
              <a:tblPr firstRow="1" bandRow="1">
                <a:tableStyleId>{0E3FDE45-AF77-4B5C-9715-49D594BDF05E}</a:tableStyleId>
              </a:tblPr>
              <a:tblGrid>
                <a:gridCol w="2815529"/>
                <a:gridCol w="2975672"/>
                <a:gridCol w="2819400"/>
              </a:tblGrid>
              <a:tr h="318674">
                <a:tc>
                  <a:txBody>
                    <a:bodyPr/>
                    <a:lstStyle/>
                    <a:p>
                      <a:pPr algn="l" fontAlgn="t"/>
                      <a:r>
                        <a:rPr lang="en-US" sz="1100" b="0" i="0" u="none" strike="noStrike" dirty="0">
                          <a:solidFill>
                            <a:srgbClr val="000000"/>
                          </a:solidFill>
                          <a:effectLst/>
                          <a:latin typeface="Calibri"/>
                        </a:rPr>
                        <a:t>Parkview Physicians' Group</a:t>
                      </a:r>
                    </a:p>
                  </a:txBody>
                  <a:tcPr marL="9525" marR="9525" marT="9525" marB="0" anchor="b"/>
                </a:tc>
                <a:tc>
                  <a:txBody>
                    <a:bodyPr/>
                    <a:lstStyle/>
                    <a:p>
                      <a:pPr algn="l" fontAlgn="t"/>
                      <a:r>
                        <a:rPr lang="en-US" sz="1100" b="0" i="0" u="none" strike="noStrike" dirty="0">
                          <a:solidFill>
                            <a:srgbClr val="000000"/>
                          </a:solidFill>
                          <a:effectLst/>
                          <a:latin typeface="Calibri"/>
                        </a:rPr>
                        <a:t>Rockwood Clinic</a:t>
                      </a:r>
                    </a:p>
                  </a:txBody>
                  <a:tcPr marL="9525" marR="9525" marT="9525" marB="0" anchor="b"/>
                </a:tc>
                <a:tc>
                  <a:txBody>
                    <a:bodyPr/>
                    <a:lstStyle/>
                    <a:p>
                      <a:pPr algn="l" fontAlgn="t"/>
                      <a:r>
                        <a:rPr lang="en-US" sz="1100" b="0" i="0" u="none" strike="noStrike" dirty="0">
                          <a:solidFill>
                            <a:srgbClr val="000000"/>
                          </a:solidFill>
                          <a:effectLst/>
                          <a:latin typeface="Calibri"/>
                        </a:rPr>
                        <a:t>Susquehanna Health Medical Group</a:t>
                      </a:r>
                    </a:p>
                  </a:txBody>
                  <a:tcPr marL="9525" marR="9525" marT="9525" marB="0" anchor="b"/>
                </a:tc>
              </a:tr>
              <a:tr h="318674">
                <a:tc>
                  <a:txBody>
                    <a:bodyPr/>
                    <a:lstStyle/>
                    <a:p>
                      <a:pPr algn="l" fontAlgn="t"/>
                      <a:r>
                        <a:rPr lang="en-US" sz="1100" b="0" i="0" u="none" strike="noStrike" dirty="0">
                          <a:solidFill>
                            <a:srgbClr val="000000"/>
                          </a:solidFill>
                          <a:effectLst/>
                          <a:latin typeface="Calibri"/>
                        </a:rPr>
                        <a:t>PeaceHealth</a:t>
                      </a:r>
                    </a:p>
                  </a:txBody>
                  <a:tcPr marL="9525" marR="9525" marT="9525" marB="0" anchor="b"/>
                </a:tc>
                <a:tc>
                  <a:txBody>
                    <a:bodyPr/>
                    <a:lstStyle/>
                    <a:p>
                      <a:pPr algn="l" fontAlgn="ctr"/>
                      <a:r>
                        <a:rPr lang="en-US" sz="1100" b="0" i="0" u="none" strike="noStrike" dirty="0">
                          <a:solidFill>
                            <a:srgbClr val="000000"/>
                          </a:solidFill>
                          <a:effectLst/>
                          <a:latin typeface="Calibri"/>
                        </a:rPr>
                        <a:t>Sacramento Family Medical Centers</a:t>
                      </a:r>
                    </a:p>
                  </a:txBody>
                  <a:tcPr marL="9525" marR="9525" marT="9525" marB="0" anchor="b"/>
                </a:tc>
                <a:tc>
                  <a:txBody>
                    <a:bodyPr/>
                    <a:lstStyle/>
                    <a:p>
                      <a:pPr algn="l" fontAlgn="t"/>
                      <a:r>
                        <a:rPr lang="en-US" sz="1100" b="0" i="0" u="none" strike="noStrike" dirty="0">
                          <a:solidFill>
                            <a:srgbClr val="000000"/>
                          </a:solidFill>
                          <a:effectLst/>
                          <a:latin typeface="Calibri"/>
                        </a:rPr>
                        <a:t>Sutter Independent Physicians</a:t>
                      </a:r>
                    </a:p>
                  </a:txBody>
                  <a:tcPr marL="9525" marR="9525" marT="9525" marB="0" anchor="b"/>
                </a:tc>
              </a:tr>
              <a:tr h="318674">
                <a:tc>
                  <a:txBody>
                    <a:bodyPr/>
                    <a:lstStyle/>
                    <a:p>
                      <a:pPr algn="l" fontAlgn="t"/>
                      <a:r>
                        <a:rPr lang="en-US" sz="1100" b="0" i="0" u="none" strike="noStrike" dirty="0">
                          <a:solidFill>
                            <a:srgbClr val="000000"/>
                          </a:solidFill>
                          <a:effectLst/>
                          <a:latin typeface="Calibri"/>
                        </a:rPr>
                        <a:t>Piedmont Healthcare</a:t>
                      </a:r>
                    </a:p>
                  </a:txBody>
                  <a:tcPr marL="9525" marR="9525" marT="9525" marB="0" anchor="b"/>
                </a:tc>
                <a:tc>
                  <a:txBody>
                    <a:bodyPr/>
                    <a:lstStyle/>
                    <a:p>
                      <a:pPr algn="l" fontAlgn="ctr"/>
                      <a:r>
                        <a:rPr lang="en-US" sz="1100" b="0" i="0" u="none" strike="noStrike" dirty="0">
                          <a:solidFill>
                            <a:srgbClr val="000000"/>
                          </a:solidFill>
                          <a:effectLst/>
                          <a:latin typeface="Calibri"/>
                        </a:rPr>
                        <a:t>Scripps Coastal Medical Group</a:t>
                      </a:r>
                    </a:p>
                  </a:txBody>
                  <a:tcPr marL="9525" marR="9525" marT="9525" marB="0" anchor="b"/>
                </a:tc>
                <a:tc>
                  <a:txBody>
                    <a:bodyPr/>
                    <a:lstStyle/>
                    <a:p>
                      <a:pPr algn="l" fontAlgn="ctr"/>
                      <a:r>
                        <a:rPr lang="en-US" sz="1100" b="0" i="0" u="none" strike="noStrike" dirty="0">
                          <a:solidFill>
                            <a:srgbClr val="000000"/>
                          </a:solidFill>
                          <a:effectLst/>
                          <a:latin typeface="Calibri"/>
                        </a:rPr>
                        <a:t>Sutter Medical Group</a:t>
                      </a:r>
                    </a:p>
                  </a:txBody>
                  <a:tcPr marL="9525" marR="9525" marT="9525" marB="0" anchor="b"/>
                </a:tc>
              </a:tr>
              <a:tr h="318674">
                <a:tc>
                  <a:txBody>
                    <a:bodyPr/>
                    <a:lstStyle/>
                    <a:p>
                      <a:pPr algn="l" fontAlgn="ctr"/>
                      <a:r>
                        <a:rPr lang="en-US" sz="1100" b="0" i="0" u="none" strike="noStrike" dirty="0">
                          <a:solidFill>
                            <a:srgbClr val="000000"/>
                          </a:solidFill>
                          <a:effectLst/>
                          <a:latin typeface="Calibri"/>
                        </a:rPr>
                        <a:t>Portland IPA</a:t>
                      </a:r>
                    </a:p>
                  </a:txBody>
                  <a:tcPr marL="9525" marR="9525" marT="9525" marB="0" anchor="b"/>
                </a:tc>
                <a:tc>
                  <a:txBody>
                    <a:bodyPr/>
                    <a:lstStyle/>
                    <a:p>
                      <a:pPr algn="l" fontAlgn="ctr"/>
                      <a:r>
                        <a:rPr lang="en-US" sz="1100" b="0" i="0" u="none" strike="noStrike" dirty="0">
                          <a:solidFill>
                            <a:srgbClr val="000000"/>
                          </a:solidFill>
                          <a:effectLst/>
                          <a:latin typeface="Calibri"/>
                        </a:rPr>
                        <a:t>Scripps Medical Foundation</a:t>
                      </a:r>
                    </a:p>
                  </a:txBody>
                  <a:tcPr marL="9525" marR="9525" marT="9525" marB="0" anchor="b"/>
                </a:tc>
                <a:tc>
                  <a:txBody>
                    <a:bodyPr/>
                    <a:lstStyle/>
                    <a:p>
                      <a:pPr algn="l" fontAlgn="t"/>
                      <a:r>
                        <a:rPr lang="en-US" sz="1100" b="0" i="0" u="none" strike="noStrike" dirty="0">
                          <a:solidFill>
                            <a:srgbClr val="000000"/>
                          </a:solidFill>
                          <a:effectLst/>
                          <a:latin typeface="Calibri"/>
                        </a:rPr>
                        <a:t>Sutter North Medical Group</a:t>
                      </a:r>
                    </a:p>
                  </a:txBody>
                  <a:tcPr marL="9525" marR="9525" marT="9525" marB="0" anchor="b"/>
                </a:tc>
              </a:tr>
              <a:tr h="318674">
                <a:tc>
                  <a:txBody>
                    <a:bodyPr/>
                    <a:lstStyle/>
                    <a:p>
                      <a:pPr algn="l" fontAlgn="t"/>
                      <a:r>
                        <a:rPr lang="en-US" sz="1100" b="0" i="0" u="none" strike="noStrike" dirty="0">
                          <a:solidFill>
                            <a:srgbClr val="000000"/>
                          </a:solidFill>
                          <a:effectLst/>
                          <a:latin typeface="Calibri"/>
                        </a:rPr>
                        <a:t>Prevea Health Services</a:t>
                      </a:r>
                    </a:p>
                  </a:txBody>
                  <a:tcPr marL="9525" marR="9525" marT="9525" marB="0" anchor="b"/>
                </a:tc>
                <a:tc>
                  <a:txBody>
                    <a:bodyPr/>
                    <a:lstStyle/>
                    <a:p>
                      <a:pPr algn="l" fontAlgn="ctr"/>
                      <a:r>
                        <a:rPr lang="en-US" sz="1100" b="0" i="0" u="none" strike="noStrike" dirty="0">
                          <a:solidFill>
                            <a:srgbClr val="000000"/>
                          </a:solidFill>
                          <a:effectLst/>
                          <a:latin typeface="Calibri"/>
                        </a:rPr>
                        <a:t>Sentara Medical Group</a:t>
                      </a:r>
                    </a:p>
                  </a:txBody>
                  <a:tcPr marL="9525" marR="9525" marT="9525" marB="0" anchor="b"/>
                </a:tc>
                <a:tc>
                  <a:txBody>
                    <a:bodyPr/>
                    <a:lstStyle/>
                    <a:p>
                      <a:pPr algn="l" fontAlgn="t"/>
                      <a:r>
                        <a:rPr lang="en-US" sz="1100" b="0" i="0" u="none" strike="noStrike" dirty="0">
                          <a:solidFill>
                            <a:srgbClr val="000000"/>
                          </a:solidFill>
                          <a:effectLst/>
                          <a:latin typeface="Calibri"/>
                        </a:rPr>
                        <a:t>Swedish American Medical Group</a:t>
                      </a:r>
                    </a:p>
                  </a:txBody>
                  <a:tcPr marL="9525" marR="9525" marT="9525" marB="0" anchor="b"/>
                </a:tc>
              </a:tr>
              <a:tr h="318674">
                <a:tc>
                  <a:txBody>
                    <a:bodyPr/>
                    <a:lstStyle/>
                    <a:p>
                      <a:pPr algn="l" fontAlgn="t"/>
                      <a:r>
                        <a:rPr lang="en-US" sz="1100" b="0" i="0" u="none" strike="noStrike" dirty="0">
                          <a:solidFill>
                            <a:srgbClr val="000000"/>
                          </a:solidFill>
                          <a:effectLst/>
                          <a:latin typeface="Calibri"/>
                        </a:rPr>
                        <a:t>PriMed Physicians</a:t>
                      </a:r>
                    </a:p>
                  </a:txBody>
                  <a:tcPr marL="9525" marR="9525" marT="9525" marB="0" anchor="b"/>
                </a:tc>
                <a:tc>
                  <a:txBody>
                    <a:bodyPr/>
                    <a:lstStyle/>
                    <a:p>
                      <a:pPr algn="l" fontAlgn="ctr"/>
                      <a:r>
                        <a:rPr lang="en-US" sz="1100" b="0" i="0" u="none" strike="noStrike" dirty="0">
                          <a:solidFill>
                            <a:srgbClr val="000000"/>
                          </a:solidFill>
                          <a:effectLst/>
                          <a:latin typeface="Calibri"/>
                        </a:rPr>
                        <a:t>Shannon Medical Center</a:t>
                      </a:r>
                    </a:p>
                  </a:txBody>
                  <a:tcPr marL="9525" marR="9525" marT="9525" marB="0" anchor="b"/>
                </a:tc>
                <a:tc>
                  <a:txBody>
                    <a:bodyPr/>
                    <a:lstStyle/>
                    <a:p>
                      <a:pPr algn="l" fontAlgn="t"/>
                      <a:r>
                        <a:rPr lang="en-US" sz="1100" b="0" i="0" u="none" strike="noStrike" dirty="0">
                          <a:solidFill>
                            <a:srgbClr val="000000"/>
                          </a:solidFill>
                          <a:effectLst/>
                          <a:latin typeface="Calibri"/>
                        </a:rPr>
                        <a:t>The Everett Clinic</a:t>
                      </a:r>
                    </a:p>
                  </a:txBody>
                  <a:tcPr marL="9525" marR="9525" marT="9525" marB="0" anchor="b"/>
                </a:tc>
              </a:tr>
              <a:tr h="318674">
                <a:tc>
                  <a:txBody>
                    <a:bodyPr/>
                    <a:lstStyle/>
                    <a:p>
                      <a:pPr algn="l" fontAlgn="t"/>
                      <a:r>
                        <a:rPr lang="en-US" sz="1100" b="0" i="0" u="none" strike="noStrike" dirty="0">
                          <a:solidFill>
                            <a:srgbClr val="000000"/>
                          </a:solidFill>
                          <a:effectLst/>
                          <a:latin typeface="Calibri"/>
                        </a:rPr>
                        <a:t>ProHealth Physicians</a:t>
                      </a:r>
                    </a:p>
                  </a:txBody>
                  <a:tcPr marL="9525" marR="9525" marT="9525" marB="0" anchor="b"/>
                </a:tc>
                <a:tc>
                  <a:txBody>
                    <a:bodyPr/>
                    <a:lstStyle/>
                    <a:p>
                      <a:pPr algn="l" fontAlgn="t"/>
                      <a:r>
                        <a:rPr lang="en-US" sz="1100" b="0" i="0" u="none" strike="noStrike" dirty="0">
                          <a:solidFill>
                            <a:srgbClr val="000000"/>
                          </a:solidFill>
                          <a:effectLst/>
                          <a:latin typeface="Calibri"/>
                        </a:rPr>
                        <a:t>Sharp Rees-Stealy Medical Group</a:t>
                      </a:r>
                    </a:p>
                  </a:txBody>
                  <a:tcPr marL="9525" marR="9525" marT="9525" marB="0" anchor="b"/>
                </a:tc>
                <a:tc>
                  <a:txBody>
                    <a:bodyPr/>
                    <a:lstStyle/>
                    <a:p>
                      <a:pPr algn="l" fontAlgn="t"/>
                      <a:r>
                        <a:rPr lang="en-US" sz="1100" b="0" i="0" u="none" strike="noStrike" dirty="0">
                          <a:solidFill>
                            <a:srgbClr val="000000"/>
                          </a:solidFill>
                          <a:effectLst/>
                          <a:latin typeface="Calibri"/>
                        </a:rPr>
                        <a:t>The Jackson Clinic, P.A.</a:t>
                      </a:r>
                    </a:p>
                  </a:txBody>
                  <a:tcPr marL="9525" marR="9525" marT="9525" marB="0" anchor="b"/>
                </a:tc>
              </a:tr>
              <a:tr h="318674">
                <a:tc>
                  <a:txBody>
                    <a:bodyPr/>
                    <a:lstStyle/>
                    <a:p>
                      <a:pPr algn="l" fontAlgn="ctr"/>
                      <a:r>
                        <a:rPr lang="en-US" sz="1100" b="0" i="0" u="none" strike="noStrike" dirty="0">
                          <a:solidFill>
                            <a:srgbClr val="000000"/>
                          </a:solidFill>
                          <a:effectLst/>
                          <a:latin typeface="Calibri"/>
                        </a:rPr>
                        <a:t>Puget Sound Family Physicians</a:t>
                      </a:r>
                    </a:p>
                  </a:txBody>
                  <a:tcPr marL="9525" marR="9525" marT="9525" marB="0" anchor="b"/>
                </a:tc>
                <a:tc>
                  <a:txBody>
                    <a:bodyPr/>
                    <a:lstStyle/>
                    <a:p>
                      <a:pPr algn="l" fontAlgn="t"/>
                      <a:r>
                        <a:rPr lang="en-US" sz="1100" b="0" i="0" u="none" strike="noStrike" dirty="0">
                          <a:solidFill>
                            <a:srgbClr val="000000"/>
                          </a:solidFill>
                          <a:effectLst/>
                          <a:latin typeface="Calibri"/>
                        </a:rPr>
                        <a:t>Shaw Center for Women's Health</a:t>
                      </a:r>
                    </a:p>
                  </a:txBody>
                  <a:tcPr marL="9525" marR="9525" marT="9525" marB="0" anchor="b"/>
                </a:tc>
                <a:tc>
                  <a:txBody>
                    <a:bodyPr/>
                    <a:lstStyle/>
                    <a:p>
                      <a:pPr algn="l" fontAlgn="b"/>
                      <a:r>
                        <a:rPr lang="en-US" sz="1100" b="0" i="0" u="none" strike="noStrike" dirty="0">
                          <a:solidFill>
                            <a:srgbClr val="000000"/>
                          </a:solidFill>
                          <a:effectLst/>
                          <a:latin typeface="Calibri"/>
                        </a:rPr>
                        <a:t>The Permanente Medical Group</a:t>
                      </a:r>
                    </a:p>
                  </a:txBody>
                  <a:tcPr marL="9525" marR="9525" marT="9525" marB="0" anchor="b"/>
                </a:tc>
              </a:tr>
              <a:tr h="318674">
                <a:tc>
                  <a:txBody>
                    <a:bodyPr/>
                    <a:lstStyle/>
                    <a:p>
                      <a:pPr algn="l" fontAlgn="t"/>
                      <a:r>
                        <a:rPr lang="en-US" sz="1100" b="0" i="0" u="none" strike="noStrike" dirty="0">
                          <a:solidFill>
                            <a:srgbClr val="000000"/>
                          </a:solidFill>
                          <a:effectLst/>
                          <a:latin typeface="Calibri"/>
                        </a:rPr>
                        <a:t>Refuah Health Center</a:t>
                      </a:r>
                    </a:p>
                  </a:txBody>
                  <a:tcPr marL="9525" marR="9525" marT="9525" marB="0" anchor="b"/>
                </a:tc>
                <a:tc>
                  <a:txBody>
                    <a:bodyPr/>
                    <a:lstStyle/>
                    <a:p>
                      <a:pPr algn="l" fontAlgn="t"/>
                      <a:r>
                        <a:rPr lang="en-US" sz="1100" b="0" i="0" u="none" strike="noStrike" dirty="0">
                          <a:solidFill>
                            <a:srgbClr val="000000"/>
                          </a:solidFill>
                          <a:effectLst/>
                          <a:latin typeface="Calibri"/>
                        </a:rPr>
                        <a:t>Springfield Clinic</a:t>
                      </a:r>
                    </a:p>
                  </a:txBody>
                  <a:tcPr marL="9525" marR="9525" marT="9525" marB="0" anchor="b"/>
                </a:tc>
                <a:tc>
                  <a:txBody>
                    <a:bodyPr/>
                    <a:lstStyle/>
                    <a:p>
                      <a:pPr algn="l" fontAlgn="ctr"/>
                      <a:r>
                        <a:rPr lang="en-US" sz="1100" b="0" i="0" u="none" strike="noStrike" dirty="0">
                          <a:solidFill>
                            <a:srgbClr val="000000"/>
                          </a:solidFill>
                          <a:effectLst/>
                          <a:latin typeface="Calibri"/>
                        </a:rPr>
                        <a:t>ThedaCare Physicians</a:t>
                      </a:r>
                    </a:p>
                  </a:txBody>
                  <a:tcPr marL="9525" marR="9525" marT="9525" marB="0" anchor="b"/>
                </a:tc>
              </a:tr>
              <a:tr h="318674">
                <a:tc>
                  <a:txBody>
                    <a:bodyPr/>
                    <a:lstStyle/>
                    <a:p>
                      <a:pPr algn="l" fontAlgn="t"/>
                      <a:r>
                        <a:rPr lang="en-US" sz="1100" b="0" i="0" u="none" strike="noStrike" dirty="0">
                          <a:solidFill>
                            <a:srgbClr val="000000"/>
                          </a:solidFill>
                          <a:effectLst/>
                          <a:latin typeface="Calibri"/>
                        </a:rPr>
                        <a:t>Reliant Medical Group</a:t>
                      </a:r>
                    </a:p>
                  </a:txBody>
                  <a:tcPr marL="9525" marR="9525" marT="9525" marB="0" anchor="b"/>
                </a:tc>
                <a:tc>
                  <a:txBody>
                    <a:bodyPr/>
                    <a:lstStyle/>
                    <a:p>
                      <a:pPr algn="l" fontAlgn="ctr"/>
                      <a:r>
                        <a:rPr lang="en-US" sz="1100" b="0" i="0" u="none" strike="noStrike" dirty="0">
                          <a:solidFill>
                            <a:srgbClr val="000000"/>
                          </a:solidFill>
                          <a:effectLst/>
                          <a:latin typeface="Calibri"/>
                        </a:rPr>
                        <a:t>St Anthony's Physician Services</a:t>
                      </a:r>
                    </a:p>
                  </a:txBody>
                  <a:tcPr marL="9525" marR="9525" marT="9525" marB="0" anchor="b"/>
                </a:tc>
                <a:tc>
                  <a:txBody>
                    <a:bodyPr/>
                    <a:lstStyle/>
                    <a:p>
                      <a:pPr algn="l" fontAlgn="ctr"/>
                      <a:r>
                        <a:rPr lang="en-US" sz="1100" b="0" i="0" u="none" strike="noStrike" dirty="0">
                          <a:solidFill>
                            <a:srgbClr val="000000"/>
                          </a:solidFill>
                          <a:effectLst/>
                          <a:latin typeface="Calibri"/>
                        </a:rPr>
                        <a:t>Triad HealthCare Network</a:t>
                      </a:r>
                    </a:p>
                  </a:txBody>
                  <a:tcPr marL="9525" marR="9525" marT="9525" marB="0" anchor="b"/>
                </a:tc>
              </a:tr>
              <a:tr h="318674">
                <a:tc>
                  <a:txBody>
                    <a:bodyPr/>
                    <a:lstStyle/>
                    <a:p>
                      <a:pPr algn="l" fontAlgn="ctr"/>
                      <a:r>
                        <a:rPr lang="en-US" sz="1100" b="0" i="0" u="none" strike="noStrike" dirty="0">
                          <a:solidFill>
                            <a:srgbClr val="000000"/>
                          </a:solidFill>
                          <a:effectLst/>
                          <a:latin typeface="Calibri"/>
                        </a:rPr>
                        <a:t>Riverside Medical Clinic</a:t>
                      </a:r>
                    </a:p>
                  </a:txBody>
                  <a:tcPr marL="9525" marR="9525" marT="9525" marB="0" anchor="b"/>
                </a:tc>
                <a:tc>
                  <a:txBody>
                    <a:bodyPr/>
                    <a:lstStyle/>
                    <a:p>
                      <a:pPr algn="l" fontAlgn="ctr"/>
                      <a:r>
                        <a:rPr lang="en-US" sz="1100" b="0" i="0" u="none" strike="noStrike" dirty="0">
                          <a:solidFill>
                            <a:srgbClr val="000000"/>
                          </a:solidFill>
                          <a:effectLst/>
                          <a:latin typeface="Calibri"/>
                        </a:rPr>
                        <a:t>St. Luke's Physician Group</a:t>
                      </a:r>
                    </a:p>
                  </a:txBody>
                  <a:tcPr marL="9525" marR="9525" marT="9525" marB="0" anchor="b"/>
                </a:tc>
                <a:tc>
                  <a:txBody>
                    <a:bodyPr/>
                    <a:lstStyle/>
                    <a:p>
                      <a:pPr algn="l" fontAlgn="t"/>
                      <a:r>
                        <a:rPr lang="en-US" sz="1100" b="0" i="0" u="none" strike="noStrike" dirty="0">
                          <a:solidFill>
                            <a:srgbClr val="000000"/>
                          </a:solidFill>
                          <a:effectLst/>
                          <a:latin typeface="Calibri"/>
                        </a:rPr>
                        <a:t>TriHealth Practices</a:t>
                      </a:r>
                    </a:p>
                  </a:txBody>
                  <a:tcPr marL="9525" marR="9525" marT="9525" marB="0" anchor="b"/>
                </a:tc>
              </a:tr>
              <a:tr h="318674">
                <a:tc>
                  <a:txBody>
                    <a:bodyPr/>
                    <a:lstStyle/>
                    <a:p>
                      <a:pPr algn="l" fontAlgn="ctr"/>
                      <a:r>
                        <a:rPr lang="en-US" sz="1100" b="0" i="0" u="none" strike="noStrike" dirty="0">
                          <a:solidFill>
                            <a:srgbClr val="000000"/>
                          </a:solidFill>
                          <a:effectLst/>
                          <a:latin typeface="Calibri"/>
                        </a:rPr>
                        <a:t>Riverside Medical Group</a:t>
                      </a:r>
                    </a:p>
                  </a:txBody>
                  <a:tcPr marL="9525" marR="9525" marT="9525" marB="0" anchor="b"/>
                </a:tc>
                <a:tc>
                  <a:txBody>
                    <a:bodyPr/>
                    <a:lstStyle/>
                    <a:p>
                      <a:pPr algn="l" fontAlgn="t"/>
                      <a:r>
                        <a:rPr lang="en-US" sz="1100" b="0" i="0" u="none" strike="noStrike" dirty="0">
                          <a:solidFill>
                            <a:srgbClr val="000000"/>
                          </a:solidFill>
                          <a:effectLst/>
                          <a:latin typeface="Calibri"/>
                        </a:rPr>
                        <a:t>State of Franklin Healthcare Associates, PLLC</a:t>
                      </a:r>
                    </a:p>
                  </a:txBody>
                  <a:tcPr marL="9525" marR="9525" marT="9525" marB="0" anchor="b"/>
                </a:tc>
                <a:tc>
                  <a:txBody>
                    <a:bodyPr/>
                    <a:lstStyle/>
                    <a:p>
                      <a:pPr algn="l" fontAlgn="t"/>
                      <a:r>
                        <a:rPr lang="en-US" sz="1100" b="0" i="0" u="none" strike="noStrike" dirty="0">
                          <a:solidFill>
                            <a:srgbClr val="000000"/>
                          </a:solidFill>
                          <a:effectLst/>
                          <a:latin typeface="Calibri"/>
                        </a:rPr>
                        <a:t>University of Utah Community Clinics</a:t>
                      </a:r>
                    </a:p>
                  </a:txBody>
                  <a:tcPr marL="9525" marR="9525" marT="9525" marB="0" anchor="b"/>
                </a:tc>
              </a:tr>
              <a:tr h="318674">
                <a:tc>
                  <a:txBody>
                    <a:bodyPr/>
                    <a:lstStyle/>
                    <a:p>
                      <a:pPr algn="l" fontAlgn="ctr"/>
                      <a:r>
                        <a:rPr lang="en-US" sz="1100" b="0" i="0" u="none" strike="noStrike" dirty="0">
                          <a:solidFill>
                            <a:srgbClr val="000000"/>
                          </a:solidFill>
                          <a:effectLst/>
                          <a:latin typeface="Calibri"/>
                        </a:rPr>
                        <a:t>Rockford Health Physicians</a:t>
                      </a:r>
                    </a:p>
                  </a:txBody>
                  <a:tcPr marL="9525" marR="9525" marT="9525" marB="0" anchor="b"/>
                </a:tc>
                <a:tc>
                  <a:txBody>
                    <a:bodyPr/>
                    <a:lstStyle/>
                    <a:p>
                      <a:pPr algn="l" fontAlgn="ctr"/>
                      <a:r>
                        <a:rPr lang="en-US" sz="1100" b="0" i="0" u="none" strike="noStrike" dirty="0">
                          <a:solidFill>
                            <a:srgbClr val="000000"/>
                          </a:solidFill>
                          <a:effectLst/>
                          <a:latin typeface="Calibri"/>
                        </a:rPr>
                        <a:t>Summit Medical Group</a:t>
                      </a:r>
                    </a:p>
                  </a:txBody>
                  <a:tcPr marL="9525" marR="9525" marT="9525" marB="0" anchor="b"/>
                </a:tc>
                <a:tc>
                  <a:txBody>
                    <a:bodyPr/>
                    <a:lstStyle/>
                    <a:p>
                      <a:pPr algn="l" fontAlgn="ctr"/>
                      <a:r>
                        <a:rPr lang="en-US" sz="1100" b="0" i="0" u="none" strike="noStrike" dirty="0">
                          <a:solidFill>
                            <a:srgbClr val="000000"/>
                          </a:solidFill>
                          <a:effectLst/>
                          <a:latin typeface="Calibri"/>
                        </a:rPr>
                        <a:t>Upper Valley Family Care</a:t>
                      </a:r>
                    </a:p>
                  </a:txBody>
                  <a:tcPr marL="9525" marR="9525" marT="9525" marB="0" anchor="b"/>
                </a:tc>
              </a:tr>
            </a:tbl>
          </a:graphicData>
        </a:graphic>
      </p:graphicFrame>
      <p:sp>
        <p:nvSpPr>
          <p:cNvPr id="11" name="Slide Number Placeholder 4"/>
          <p:cNvSpPr txBox="1">
            <a:spLocks/>
          </p:cNvSpPr>
          <p:nvPr/>
        </p:nvSpPr>
        <p:spPr>
          <a:xfrm>
            <a:off x="8272584" y="6165585"/>
            <a:ext cx="7620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lumMod val="85000"/>
                    <a:lumOff val="1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B5D6DF-0046-4AD6-B9C1-F073F6C4C3BB}" type="slidenum">
              <a:rPr lang="en-US" smtClean="0"/>
              <a:pPr/>
              <a:t>42</a:t>
            </a:fld>
            <a:endParaRPr lang="en-US" dirty="0"/>
          </a:p>
        </p:txBody>
      </p:sp>
      <p:pic>
        <p:nvPicPr>
          <p:cNvPr id="8" name="Picture 4" descr="S:\AMGA Staff\AMGA LOGO 2012\AMGA LOGO 2012\AMGA only\AMGA_only_web.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4216" r="97808"/>
                    </a14:imgEffect>
                  </a14:imgLayer>
                </a14:imgProps>
              </a:ext>
              <a:ext uri="{28A0092B-C50C-407E-A947-70E740481C1C}">
                <a14:useLocalDpi xmlns:a14="http://schemas.microsoft.com/office/drawing/2010/main" val="0"/>
              </a:ext>
            </a:extLst>
          </a:blip>
          <a:srcRect/>
          <a:stretch>
            <a:fillRect/>
          </a:stretch>
        </p:blipFill>
        <p:spPr bwMode="auto">
          <a:xfrm>
            <a:off x="838200" y="6246223"/>
            <a:ext cx="1211138" cy="3165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MGF.tif"/>
          <p:cNvPicPr>
            <a:picLocks noChangeAspect="1"/>
          </p:cNvPicPr>
          <p:nvPr/>
        </p:nvPicPr>
        <p:blipFill>
          <a:blip r:embed="rId6" cstate="print">
            <a:extLst>
              <a:ext uri="{BEBA8EAE-BF5A-486C-A8C5-ECC9F3942E4B}">
                <a14:imgProps xmlns:a14="http://schemas.microsoft.com/office/drawing/2010/main">
                  <a14:imgLayer r:embed="rId7">
                    <a14:imgEffect>
                      <a14:backgroundRemoval t="6786" b="71786" l="0" r="100000"/>
                    </a14:imgEffect>
                  </a14:imgLayer>
                </a14:imgProps>
              </a:ext>
              <a:ext uri="{28A0092B-C50C-407E-A947-70E740481C1C}">
                <a14:useLocalDpi xmlns:a14="http://schemas.microsoft.com/office/drawing/2010/main" val="0"/>
              </a:ext>
            </a:extLst>
          </a:blip>
          <a:srcRect/>
          <a:stretch>
            <a:fillRect/>
          </a:stretch>
        </p:blipFill>
        <p:spPr bwMode="auto">
          <a:xfrm>
            <a:off x="7217465" y="6257337"/>
            <a:ext cx="961492" cy="384048"/>
          </a:xfrm>
          <a:prstGeom prst="rect">
            <a:avLst/>
          </a:prstGeom>
          <a:noFill/>
          <a:ln>
            <a:noFill/>
          </a:ln>
        </p:spPr>
      </p:pic>
    </p:spTree>
    <p:extLst>
      <p:ext uri="{BB962C8B-B14F-4D97-AF65-F5344CB8AC3E}">
        <p14:creationId xmlns:p14="http://schemas.microsoft.com/office/powerpoint/2010/main" val="42063371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28575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38200" y="1295400"/>
            <a:ext cx="7467600" cy="584775"/>
          </a:xfrm>
          <a:prstGeom prst="rect">
            <a:avLst/>
          </a:prstGeom>
          <a:noFill/>
        </p:spPr>
        <p:txBody>
          <a:bodyPr wrap="square" rtlCol="0">
            <a:spAutoFit/>
          </a:bodyPr>
          <a:lstStyle/>
          <a:p>
            <a:pPr algn="ctr"/>
            <a:r>
              <a:rPr lang="en-US" sz="3200" b="1" dirty="0" smtClean="0">
                <a:solidFill>
                  <a:schemeClr val="accent1">
                    <a:lumMod val="75000"/>
                  </a:schemeClr>
                </a:solidFill>
                <a:latin typeface="Arial" pitchFamily="34" charset="0"/>
                <a:cs typeface="Arial" pitchFamily="34" charset="0"/>
              </a:rPr>
              <a:t>Participating Member Organizations</a:t>
            </a:r>
          </a:p>
        </p:txBody>
      </p:sp>
      <p:graphicFrame>
        <p:nvGraphicFramePr>
          <p:cNvPr id="2" name="Table 1"/>
          <p:cNvGraphicFramePr>
            <a:graphicFrameLocks noGrp="1"/>
          </p:cNvGraphicFramePr>
          <p:nvPr>
            <p:extLst>
              <p:ext uri="{D42A27DB-BD31-4B8C-83A1-F6EECF244321}">
                <p14:modId xmlns:p14="http://schemas.microsoft.com/office/powerpoint/2010/main" val="2364916802"/>
              </p:ext>
            </p:extLst>
          </p:nvPr>
        </p:nvGraphicFramePr>
        <p:xfrm>
          <a:off x="1066800" y="2013298"/>
          <a:ext cx="2815529" cy="4142762"/>
        </p:xfrm>
        <a:graphic>
          <a:graphicData uri="http://schemas.openxmlformats.org/drawingml/2006/table">
            <a:tbl>
              <a:tblPr firstRow="1" bandRow="1">
                <a:tableStyleId>{0E3FDE45-AF77-4B5C-9715-49D594BDF05E}</a:tableStyleId>
              </a:tblPr>
              <a:tblGrid>
                <a:gridCol w="2815529"/>
              </a:tblGrid>
              <a:tr h="318674">
                <a:tc>
                  <a:txBody>
                    <a:bodyPr/>
                    <a:lstStyle/>
                    <a:p>
                      <a:pPr algn="l" fontAlgn="b"/>
                      <a:r>
                        <a:rPr lang="en-US" sz="1100" b="0" i="0" u="none" strike="noStrike" dirty="0">
                          <a:solidFill>
                            <a:srgbClr val="000000"/>
                          </a:solidFill>
                          <a:effectLst/>
                          <a:latin typeface="Calibri"/>
                        </a:rPr>
                        <a:t>Weill Cornell Physician Organization</a:t>
                      </a:r>
                    </a:p>
                  </a:txBody>
                  <a:tcPr marL="9525" marR="9525" marT="9525" marB="0" anchor="b"/>
                </a:tc>
              </a:tr>
              <a:tr h="318674">
                <a:tc>
                  <a:txBody>
                    <a:bodyPr/>
                    <a:lstStyle/>
                    <a:p>
                      <a:pPr algn="l" fontAlgn="t"/>
                      <a:r>
                        <a:rPr lang="en-US" sz="1100" b="0" i="0" u="none" strike="noStrike" dirty="0">
                          <a:solidFill>
                            <a:srgbClr val="000000"/>
                          </a:solidFill>
                          <a:effectLst/>
                          <a:latin typeface="Calibri"/>
                        </a:rPr>
                        <a:t>Wellmont Medical Associates</a:t>
                      </a:r>
                    </a:p>
                  </a:txBody>
                  <a:tcPr marL="9525" marR="9525" marT="9525" marB="0" anchor="b"/>
                </a:tc>
              </a:tr>
              <a:tr h="318674">
                <a:tc>
                  <a:txBody>
                    <a:bodyPr/>
                    <a:lstStyle/>
                    <a:p>
                      <a:pPr algn="l" fontAlgn="t"/>
                      <a:r>
                        <a:rPr lang="en-US" sz="1100" b="0" i="0" u="none" strike="noStrike" dirty="0">
                          <a:solidFill>
                            <a:srgbClr val="000000"/>
                          </a:solidFill>
                          <a:effectLst/>
                          <a:latin typeface="Calibri"/>
                        </a:rPr>
                        <a:t>Wenatchee Valley Medical Center</a:t>
                      </a:r>
                    </a:p>
                  </a:txBody>
                  <a:tcPr marL="9525" marR="9525" marT="9525" marB="0" anchor="b"/>
                </a:tc>
              </a:tr>
              <a:tr h="318674">
                <a:tc>
                  <a:txBody>
                    <a:bodyPr/>
                    <a:lstStyle/>
                    <a:p>
                      <a:pPr algn="l" fontAlgn="ctr"/>
                      <a:r>
                        <a:rPr lang="en-US" sz="1100" b="0" i="0" u="none" strike="noStrike" dirty="0">
                          <a:solidFill>
                            <a:srgbClr val="000000"/>
                          </a:solidFill>
                          <a:effectLst/>
                          <a:latin typeface="Calibri"/>
                        </a:rPr>
                        <a:t>Western Montana Clinic</a:t>
                      </a:r>
                    </a:p>
                  </a:txBody>
                  <a:tcPr marL="9525" marR="9525" marT="9525" marB="0" anchor="b"/>
                </a:tc>
              </a:tr>
              <a:tr h="318674">
                <a:tc>
                  <a:txBody>
                    <a:bodyPr/>
                    <a:lstStyle/>
                    <a:p>
                      <a:pPr algn="l" fontAlgn="ctr"/>
                      <a:r>
                        <a:rPr lang="en-US" sz="1100" b="0" i="0" u="none" strike="noStrike" dirty="0">
                          <a:solidFill>
                            <a:srgbClr val="000000"/>
                          </a:solidFill>
                          <a:effectLst/>
                          <a:latin typeface="Calibri"/>
                        </a:rPr>
                        <a:t>Westmed Medical Group</a:t>
                      </a:r>
                    </a:p>
                  </a:txBody>
                  <a:tcPr marL="9525" marR="9525" marT="9525" marB="0" anchor="b"/>
                </a:tc>
              </a:tr>
              <a:tr h="318674">
                <a:tc>
                  <a:txBody>
                    <a:bodyPr/>
                    <a:lstStyle/>
                    <a:p>
                      <a:pPr algn="l" fontAlgn="ctr"/>
                      <a:r>
                        <a:rPr lang="en-US" sz="1100" b="0" i="0" u="none" strike="noStrike" dirty="0">
                          <a:solidFill>
                            <a:srgbClr val="000000"/>
                          </a:solidFill>
                          <a:effectLst/>
                          <a:latin typeface="Calibri"/>
                        </a:rPr>
                        <a:t>Wheaton Franciscan Medical Group</a:t>
                      </a:r>
                    </a:p>
                  </a:txBody>
                  <a:tcPr marL="9525" marR="9525" marT="9525" marB="0" anchor="b"/>
                </a:tc>
              </a:tr>
              <a:tr h="318674">
                <a:tc>
                  <a:txBody>
                    <a:bodyPr/>
                    <a:lstStyle/>
                    <a:p>
                      <a:pPr algn="l" fontAlgn="t"/>
                      <a:r>
                        <a:rPr lang="en-US" sz="1100" b="0" i="0" u="none" strike="noStrike" dirty="0">
                          <a:solidFill>
                            <a:srgbClr val="000000"/>
                          </a:solidFill>
                          <a:effectLst/>
                          <a:latin typeface="Calibri"/>
                        </a:rPr>
                        <a:t>Wilmington Health</a:t>
                      </a:r>
                    </a:p>
                  </a:txBody>
                  <a:tcPr marL="9525" marR="9525" marT="9525" marB="0" anchor="b"/>
                </a:tc>
              </a:tr>
              <a:tr h="318674">
                <a:tc>
                  <a:txBody>
                    <a:bodyPr/>
                    <a:lstStyle/>
                    <a:p>
                      <a:pPr algn="l" fontAlgn="b"/>
                      <a:endParaRPr lang="en-US" sz="1100" b="0" i="0" u="none" strike="noStrike" dirty="0">
                        <a:solidFill>
                          <a:srgbClr val="000000"/>
                        </a:solidFill>
                        <a:effectLst/>
                        <a:latin typeface="Calibri"/>
                      </a:endParaRPr>
                    </a:p>
                  </a:txBody>
                  <a:tcPr marL="9525" marR="9525" marT="9525" marB="0" anchor="b"/>
                </a:tc>
              </a:tr>
              <a:tr h="318674">
                <a:tc>
                  <a:txBody>
                    <a:bodyPr/>
                    <a:lstStyle/>
                    <a:p>
                      <a:pPr algn="l" fontAlgn="t"/>
                      <a:endParaRPr lang="en-US" sz="1100" b="0" i="0" u="none" strike="noStrike" dirty="0">
                        <a:solidFill>
                          <a:srgbClr val="000000"/>
                        </a:solidFill>
                        <a:effectLst/>
                        <a:latin typeface="Calibri"/>
                      </a:endParaRPr>
                    </a:p>
                  </a:txBody>
                  <a:tcPr marL="9525" marR="9525" marT="9525" marB="0"/>
                </a:tc>
              </a:tr>
              <a:tr h="318674">
                <a:tc>
                  <a:txBody>
                    <a:bodyPr/>
                    <a:lstStyle/>
                    <a:p>
                      <a:pPr algn="l" fontAlgn="t"/>
                      <a:endParaRPr lang="en-US" sz="1100" b="0" i="0" u="none" strike="noStrike" dirty="0">
                        <a:solidFill>
                          <a:srgbClr val="000000"/>
                        </a:solidFill>
                        <a:effectLst/>
                        <a:latin typeface="Calibri"/>
                      </a:endParaRPr>
                    </a:p>
                  </a:txBody>
                  <a:tcPr marL="9525" marR="9525" marT="9525" marB="0"/>
                </a:tc>
              </a:tr>
              <a:tr h="318674">
                <a:tc>
                  <a:txBody>
                    <a:bodyPr/>
                    <a:lstStyle/>
                    <a:p>
                      <a:pPr algn="l" fontAlgn="ctr"/>
                      <a:endParaRPr lang="en-US" sz="1100" b="0" i="0" u="none" strike="noStrike" dirty="0">
                        <a:solidFill>
                          <a:srgbClr val="000000"/>
                        </a:solidFill>
                        <a:effectLst/>
                        <a:latin typeface="Calibri"/>
                      </a:endParaRPr>
                    </a:p>
                  </a:txBody>
                  <a:tcPr marL="9525" marR="9525" marT="9525" marB="0" anchor="ctr"/>
                </a:tc>
              </a:tr>
              <a:tr h="318674">
                <a:tc>
                  <a:txBody>
                    <a:bodyPr/>
                    <a:lstStyle/>
                    <a:p>
                      <a:pPr algn="l" fontAlgn="ctr"/>
                      <a:endParaRPr lang="en-US" sz="1100" b="0" i="0" u="none" strike="noStrike" dirty="0">
                        <a:solidFill>
                          <a:srgbClr val="000000"/>
                        </a:solidFill>
                        <a:effectLst/>
                        <a:latin typeface="Calibri"/>
                      </a:endParaRPr>
                    </a:p>
                  </a:txBody>
                  <a:tcPr marL="9525" marR="9525" marT="9525" marB="0" anchor="ctr"/>
                </a:tc>
              </a:tr>
              <a:tr h="318674">
                <a:tc>
                  <a:txBody>
                    <a:bodyPr/>
                    <a:lstStyle/>
                    <a:p>
                      <a:pPr algn="l" fontAlgn="ctr"/>
                      <a:endParaRPr lang="en-US" sz="1100" b="0" i="0" u="none" strike="noStrike" dirty="0">
                        <a:solidFill>
                          <a:srgbClr val="000000"/>
                        </a:solidFill>
                        <a:effectLst/>
                        <a:latin typeface="Calibri"/>
                      </a:endParaRPr>
                    </a:p>
                  </a:txBody>
                  <a:tcPr marL="9525" marR="9525" marT="9525" marB="0" anchor="ctr"/>
                </a:tc>
              </a:tr>
            </a:tbl>
          </a:graphicData>
        </a:graphic>
      </p:graphicFrame>
      <p:sp>
        <p:nvSpPr>
          <p:cNvPr id="11" name="Slide Number Placeholder 4"/>
          <p:cNvSpPr txBox="1">
            <a:spLocks/>
          </p:cNvSpPr>
          <p:nvPr/>
        </p:nvSpPr>
        <p:spPr>
          <a:xfrm>
            <a:off x="8272584" y="6165585"/>
            <a:ext cx="7620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lumMod val="85000"/>
                    <a:lumOff val="1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B5D6DF-0046-4AD6-B9C1-F073F6C4C3BB}" type="slidenum">
              <a:rPr lang="en-US" smtClean="0"/>
              <a:pPr/>
              <a:t>43</a:t>
            </a:fld>
            <a:endParaRPr lang="en-US" dirty="0"/>
          </a:p>
        </p:txBody>
      </p:sp>
      <p:pic>
        <p:nvPicPr>
          <p:cNvPr id="8" name="Picture 4" descr="S:\AMGA Staff\AMGA LOGO 2012\AMGA LOGO 2012\AMGA only\AMGA_only_web.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4216" r="97808"/>
                    </a14:imgEffect>
                  </a14:imgLayer>
                </a14:imgProps>
              </a:ext>
              <a:ext uri="{28A0092B-C50C-407E-A947-70E740481C1C}">
                <a14:useLocalDpi xmlns:a14="http://schemas.microsoft.com/office/drawing/2010/main" val="0"/>
              </a:ext>
            </a:extLst>
          </a:blip>
          <a:srcRect/>
          <a:stretch>
            <a:fillRect/>
          </a:stretch>
        </p:blipFill>
        <p:spPr bwMode="auto">
          <a:xfrm>
            <a:off x="838200" y="6246223"/>
            <a:ext cx="1211138" cy="3165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MGF.tif"/>
          <p:cNvPicPr>
            <a:picLocks noChangeAspect="1"/>
          </p:cNvPicPr>
          <p:nvPr/>
        </p:nvPicPr>
        <p:blipFill>
          <a:blip r:embed="rId6" cstate="print">
            <a:extLst>
              <a:ext uri="{BEBA8EAE-BF5A-486C-A8C5-ECC9F3942E4B}">
                <a14:imgProps xmlns:a14="http://schemas.microsoft.com/office/drawing/2010/main">
                  <a14:imgLayer r:embed="rId7">
                    <a14:imgEffect>
                      <a14:backgroundRemoval t="6786" b="71786" l="0" r="100000"/>
                    </a14:imgEffect>
                  </a14:imgLayer>
                </a14:imgProps>
              </a:ext>
              <a:ext uri="{28A0092B-C50C-407E-A947-70E740481C1C}">
                <a14:useLocalDpi xmlns:a14="http://schemas.microsoft.com/office/drawing/2010/main" val="0"/>
              </a:ext>
            </a:extLst>
          </a:blip>
          <a:srcRect/>
          <a:stretch>
            <a:fillRect/>
          </a:stretch>
        </p:blipFill>
        <p:spPr bwMode="auto">
          <a:xfrm>
            <a:off x="7217465" y="6257337"/>
            <a:ext cx="961492" cy="384048"/>
          </a:xfrm>
          <a:prstGeom prst="rect">
            <a:avLst/>
          </a:prstGeom>
          <a:noFill/>
          <a:ln>
            <a:noFill/>
          </a:ln>
        </p:spPr>
      </p:pic>
    </p:spTree>
    <p:extLst>
      <p:ext uri="{BB962C8B-B14F-4D97-AF65-F5344CB8AC3E}">
        <p14:creationId xmlns:p14="http://schemas.microsoft.com/office/powerpoint/2010/main" val="20769877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815" y="685800"/>
            <a:ext cx="6781800" cy="685800"/>
          </a:xfrm>
        </p:spPr>
        <p:txBody>
          <a:bodyPr>
            <a:normAutofit fontScale="90000"/>
          </a:bodyPr>
          <a:lstStyle/>
          <a:p>
            <a:r>
              <a:rPr lang="en-US" sz="3100" b="1" dirty="0" smtClean="0">
                <a:solidFill>
                  <a:schemeClr val="accent1">
                    <a:lumMod val="75000"/>
                  </a:schemeClr>
                </a:solidFill>
                <a:latin typeface="Arial" pitchFamily="34" charset="0"/>
                <a:cs typeface="Arial" pitchFamily="34" charset="0"/>
              </a:rPr>
              <a:t>Webinar Schedule</a:t>
            </a:r>
            <a:r>
              <a:rPr lang="en-US" sz="2800" b="1" dirty="0" smtClean="0">
                <a:solidFill>
                  <a:schemeClr val="accent1">
                    <a:lumMod val="75000"/>
                  </a:schemeClr>
                </a:solidFill>
                <a:latin typeface="Arial" pitchFamily="34" charset="0"/>
                <a:cs typeface="Arial" pitchFamily="34" charset="0"/>
              </a:rPr>
              <a:t/>
            </a:r>
            <a:br>
              <a:rPr lang="en-US" sz="2800" b="1" dirty="0" smtClean="0">
                <a:solidFill>
                  <a:schemeClr val="accent1">
                    <a:lumMod val="75000"/>
                  </a:schemeClr>
                </a:solidFill>
                <a:latin typeface="Arial" pitchFamily="34" charset="0"/>
                <a:cs typeface="Arial" pitchFamily="34" charset="0"/>
              </a:rPr>
            </a:br>
            <a:r>
              <a:rPr lang="en-US" sz="2200" b="1" dirty="0" smtClean="0">
                <a:solidFill>
                  <a:schemeClr val="accent1">
                    <a:lumMod val="75000"/>
                  </a:schemeClr>
                </a:solidFill>
                <a:latin typeface="Arial" pitchFamily="34" charset="0"/>
                <a:cs typeface="Arial" pitchFamily="34" charset="0"/>
              </a:rPr>
              <a:t>2:00pm – 3:00pm EDT Monthly</a:t>
            </a:r>
            <a:endParaRPr lang="en-US" sz="2200" b="1" dirty="0">
              <a:solidFill>
                <a:schemeClr val="accent1">
                  <a:lumMod val="75000"/>
                </a:schemeClr>
              </a:solidFill>
              <a:latin typeface="Arial" pitchFamily="34" charset="0"/>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73851874"/>
              </p:ext>
            </p:extLst>
          </p:nvPr>
        </p:nvGraphicFramePr>
        <p:xfrm>
          <a:off x="381000" y="1472064"/>
          <a:ext cx="8458201" cy="4547736"/>
        </p:xfrm>
        <a:graphic>
          <a:graphicData uri="http://schemas.openxmlformats.org/drawingml/2006/table">
            <a:tbl>
              <a:tblPr firstRow="1" firstCol="1" bandRow="1">
                <a:tableStyleId>{3B4B98B0-60AC-42C2-AFA5-B58CD77FA1E5}</a:tableStyleId>
              </a:tblPr>
              <a:tblGrid>
                <a:gridCol w="1213750"/>
                <a:gridCol w="3739250"/>
                <a:gridCol w="762000"/>
                <a:gridCol w="2743201"/>
              </a:tblGrid>
              <a:tr h="324915">
                <a:tc>
                  <a:txBody>
                    <a:bodyPr/>
                    <a:lstStyle/>
                    <a:p>
                      <a:pPr marL="0" marR="0">
                        <a:lnSpc>
                          <a:spcPct val="115000"/>
                        </a:lnSpc>
                        <a:spcBef>
                          <a:spcPts val="0"/>
                        </a:spcBef>
                        <a:spcAft>
                          <a:spcPts val="0"/>
                        </a:spcAft>
                      </a:pPr>
                      <a:r>
                        <a:rPr lang="en-US" sz="1200" dirty="0">
                          <a:effectLst/>
                          <a:latin typeface="Arial" pitchFamily="34" charset="0"/>
                          <a:cs typeface="Arial" pitchFamily="34" charset="0"/>
                        </a:rPr>
                        <a:t>Date</a:t>
                      </a:r>
                      <a:endParaRPr lang="en-US" sz="1200" b="1" dirty="0">
                        <a:effectLst/>
                        <a:latin typeface="Arial" pitchFamily="34" charset="0"/>
                        <a:ea typeface="Calibri"/>
                        <a:cs typeface="Arial" pitchFamily="34" charset="0"/>
                      </a:endParaRPr>
                    </a:p>
                  </a:txBody>
                  <a:tcPr marL="68580" marR="68580" marT="0" marB="0" anchor="ctr"/>
                </a:tc>
                <a:tc>
                  <a:txBody>
                    <a:bodyPr/>
                    <a:lstStyle/>
                    <a:p>
                      <a:pPr marL="0" marR="0">
                        <a:lnSpc>
                          <a:spcPct val="115000"/>
                        </a:lnSpc>
                        <a:spcBef>
                          <a:spcPts val="0"/>
                        </a:spcBef>
                        <a:spcAft>
                          <a:spcPts val="0"/>
                        </a:spcAft>
                      </a:pPr>
                      <a:r>
                        <a:rPr lang="en-US" sz="1200" dirty="0">
                          <a:effectLst/>
                          <a:latin typeface="Arial" pitchFamily="34" charset="0"/>
                          <a:cs typeface="Arial" pitchFamily="34" charset="0"/>
                        </a:rPr>
                        <a:t>Topic</a:t>
                      </a:r>
                      <a:endParaRPr lang="en-US" sz="1200" b="1" dirty="0">
                        <a:effectLst/>
                        <a:latin typeface="Arial" pitchFamily="34" charset="0"/>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200" b="1" dirty="0">
                          <a:effectLst/>
                          <a:latin typeface="Arial" pitchFamily="34" charset="0"/>
                          <a:cs typeface="Arial" pitchFamily="34" charset="0"/>
                        </a:rPr>
                        <a:t>Plank</a:t>
                      </a:r>
                      <a:endParaRPr lang="en-US" sz="1200" b="1" dirty="0">
                        <a:effectLst/>
                        <a:latin typeface="Arial" pitchFamily="34" charset="0"/>
                        <a:ea typeface="Calibri"/>
                        <a:cs typeface="Arial" pitchFamily="34" charset="0"/>
                      </a:endParaRPr>
                    </a:p>
                  </a:txBody>
                  <a:tcPr marL="68580" marR="68580" marT="0" marB="0" anchor="ctr"/>
                </a:tc>
                <a:tc>
                  <a:txBody>
                    <a:bodyPr/>
                    <a:lstStyle/>
                    <a:p>
                      <a:pPr marL="0" marR="0">
                        <a:lnSpc>
                          <a:spcPct val="115000"/>
                        </a:lnSpc>
                        <a:spcBef>
                          <a:spcPts val="0"/>
                        </a:spcBef>
                        <a:spcAft>
                          <a:spcPts val="0"/>
                        </a:spcAft>
                      </a:pPr>
                      <a:r>
                        <a:rPr lang="en-US" sz="1200" dirty="0" smtClean="0">
                          <a:effectLst/>
                          <a:latin typeface="Arial" pitchFamily="34" charset="0"/>
                          <a:cs typeface="Arial" pitchFamily="34" charset="0"/>
                        </a:rPr>
                        <a:t>Speaker </a:t>
                      </a:r>
                      <a:endParaRPr lang="en-US" sz="1200" b="1" dirty="0">
                        <a:effectLst/>
                        <a:latin typeface="Arial" pitchFamily="34" charset="0"/>
                        <a:ea typeface="Calibri"/>
                        <a:cs typeface="Arial" pitchFamily="34" charset="0"/>
                      </a:endParaRPr>
                    </a:p>
                  </a:txBody>
                  <a:tcPr marL="68580" marR="68580" marT="0" marB="0" anchor="ctr"/>
                </a:tc>
              </a:tr>
              <a:tr h="358093">
                <a:tc>
                  <a:txBody>
                    <a:bodyPr/>
                    <a:lstStyle/>
                    <a:p>
                      <a:pPr marL="0" marR="0">
                        <a:lnSpc>
                          <a:spcPct val="115000"/>
                        </a:lnSpc>
                        <a:spcBef>
                          <a:spcPts val="0"/>
                        </a:spcBef>
                        <a:spcAft>
                          <a:spcPts val="0"/>
                        </a:spcAft>
                      </a:pPr>
                      <a:r>
                        <a:rPr lang="en-US" sz="1100" b="1" dirty="0">
                          <a:effectLst/>
                          <a:latin typeface="Arial" pitchFamily="34" charset="0"/>
                          <a:cs typeface="Arial" pitchFamily="34" charset="0"/>
                        </a:rPr>
                        <a:t>Jan 17, 2013 </a:t>
                      </a:r>
                      <a:endParaRPr lang="en-US" sz="1100" b="1" dirty="0">
                        <a:effectLst/>
                        <a:latin typeface="Arial" pitchFamily="34" charset="0"/>
                        <a:ea typeface="Calibri"/>
                        <a:cs typeface="Arial" pitchFamily="34" charset="0"/>
                      </a:endParaRPr>
                    </a:p>
                  </a:txBody>
                  <a:tcPr marL="68580" marR="68580" marT="0" marB="0" anchor="ctr"/>
                </a:tc>
                <a:tc>
                  <a:txBody>
                    <a:bodyPr/>
                    <a:lstStyle/>
                    <a:p>
                      <a:pPr marL="0" marR="0" algn="l">
                        <a:lnSpc>
                          <a:spcPct val="115000"/>
                        </a:lnSpc>
                        <a:spcBef>
                          <a:spcPts val="0"/>
                        </a:spcBef>
                        <a:spcAft>
                          <a:spcPts val="0"/>
                        </a:spcAft>
                      </a:pPr>
                      <a:r>
                        <a:rPr lang="en-US" sz="1100" b="1" dirty="0">
                          <a:solidFill>
                            <a:schemeClr val="tx1"/>
                          </a:solidFill>
                          <a:effectLst/>
                          <a:latin typeface="Arial" pitchFamily="34" charset="0"/>
                          <a:cs typeface="Arial" pitchFamily="34" charset="0"/>
                        </a:rPr>
                        <a:t>Getting started with QI </a:t>
                      </a:r>
                      <a:endParaRPr lang="en-US" sz="1100" b="1" dirty="0">
                        <a:solidFill>
                          <a:schemeClr val="tx1"/>
                        </a:solidFill>
                        <a:effectLst/>
                        <a:latin typeface="Arial" pitchFamily="34" charset="0"/>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100" b="1" dirty="0">
                          <a:effectLst/>
                          <a:latin typeface="Arial" pitchFamily="34" charset="0"/>
                          <a:cs typeface="Arial" pitchFamily="34" charset="0"/>
                        </a:rPr>
                        <a:t> </a:t>
                      </a:r>
                      <a:endParaRPr lang="en-US" sz="1100" b="1" dirty="0">
                        <a:effectLst/>
                        <a:latin typeface="Arial" pitchFamily="34" charset="0"/>
                        <a:ea typeface="Calibri"/>
                        <a:cs typeface="Arial" pitchFamily="34" charset="0"/>
                      </a:endParaRPr>
                    </a:p>
                  </a:txBody>
                  <a:tcPr marL="68580" marR="68580" marT="0" marB="0" anchor="ctr"/>
                </a:tc>
                <a:tc>
                  <a:txBody>
                    <a:bodyPr/>
                    <a:lstStyle/>
                    <a:p>
                      <a:pPr marL="0" marR="0">
                        <a:lnSpc>
                          <a:spcPct val="115000"/>
                        </a:lnSpc>
                        <a:spcBef>
                          <a:spcPts val="0"/>
                        </a:spcBef>
                        <a:spcAft>
                          <a:spcPts val="0"/>
                        </a:spcAft>
                      </a:pPr>
                      <a:r>
                        <a:rPr lang="en-US" sz="1100" b="1" dirty="0">
                          <a:effectLst/>
                          <a:latin typeface="Arial" pitchFamily="34" charset="0"/>
                          <a:cs typeface="Arial" pitchFamily="34" charset="0"/>
                        </a:rPr>
                        <a:t>Institute </a:t>
                      </a:r>
                      <a:r>
                        <a:rPr lang="en-US" sz="1100" b="1" dirty="0" smtClean="0">
                          <a:effectLst/>
                          <a:latin typeface="Arial" pitchFamily="34" charset="0"/>
                          <a:cs typeface="Arial" pitchFamily="34" charset="0"/>
                        </a:rPr>
                        <a:t>for </a:t>
                      </a:r>
                      <a:r>
                        <a:rPr lang="en-US" sz="1100" b="1" dirty="0">
                          <a:effectLst/>
                          <a:latin typeface="Arial" pitchFamily="34" charset="0"/>
                          <a:cs typeface="Arial" pitchFamily="34" charset="0"/>
                        </a:rPr>
                        <a:t>Healthcare Improvement </a:t>
                      </a:r>
                      <a:endParaRPr lang="en-US" sz="1100" b="1" dirty="0">
                        <a:effectLst/>
                        <a:latin typeface="Arial" pitchFamily="34" charset="0"/>
                        <a:ea typeface="Calibri"/>
                        <a:cs typeface="Arial" pitchFamily="34" charset="0"/>
                      </a:endParaRPr>
                    </a:p>
                  </a:txBody>
                  <a:tcPr marL="68580" marR="68580" marT="0" marB="0" anchor="ctr"/>
                </a:tc>
              </a:tr>
              <a:tr h="354599">
                <a:tc>
                  <a:txBody>
                    <a:bodyPr/>
                    <a:lstStyle/>
                    <a:p>
                      <a:pPr marL="0" marR="0">
                        <a:lnSpc>
                          <a:spcPct val="115000"/>
                        </a:lnSpc>
                        <a:spcBef>
                          <a:spcPts val="0"/>
                        </a:spcBef>
                        <a:spcAft>
                          <a:spcPts val="0"/>
                        </a:spcAft>
                      </a:pPr>
                      <a:r>
                        <a:rPr lang="en-US" sz="1100" b="1" dirty="0">
                          <a:effectLst/>
                          <a:latin typeface="Arial" pitchFamily="34" charset="0"/>
                          <a:cs typeface="Arial" pitchFamily="34" charset="0"/>
                        </a:rPr>
                        <a:t>Feb 21, 2013</a:t>
                      </a:r>
                      <a:endParaRPr lang="en-US" sz="1100" b="1" dirty="0">
                        <a:effectLst/>
                        <a:latin typeface="Arial" pitchFamily="34" charset="0"/>
                        <a:ea typeface="Calibri"/>
                        <a:cs typeface="Arial" pitchFamily="34" charset="0"/>
                      </a:endParaRPr>
                    </a:p>
                  </a:txBody>
                  <a:tcPr marL="68580" marR="68580" marT="0" marB="0" anchor="ctr"/>
                </a:tc>
                <a:tc>
                  <a:txBody>
                    <a:bodyPr/>
                    <a:lstStyle/>
                    <a:p>
                      <a:pPr algn="l">
                        <a:defRPr/>
                      </a:pPr>
                      <a:r>
                        <a:rPr lang="en-US" sz="1100" b="1" kern="400" dirty="0" smtClean="0">
                          <a:solidFill>
                            <a:schemeClr val="tx1"/>
                          </a:solidFill>
                          <a:latin typeface="Arial" pitchFamily="34" charset="0"/>
                          <a:cs typeface="Arial" pitchFamily="34" charset="0"/>
                        </a:rPr>
                        <a:t>Direct Care Staff trained in accurate BP measurement  </a:t>
                      </a:r>
                      <a:endParaRPr lang="en-US" sz="1100" b="1" kern="400" dirty="0">
                        <a:solidFill>
                          <a:schemeClr val="tx1"/>
                        </a:solidFill>
                        <a:latin typeface="Arial" pitchFamily="34" charset="0"/>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100" b="1" dirty="0">
                          <a:effectLst/>
                          <a:latin typeface="Arial" pitchFamily="34" charset="0"/>
                          <a:cs typeface="Arial" pitchFamily="34" charset="0"/>
                        </a:rPr>
                        <a:t>1</a:t>
                      </a:r>
                      <a:endParaRPr lang="en-US" sz="1100" b="1" dirty="0">
                        <a:effectLst/>
                        <a:latin typeface="Arial" pitchFamily="34" charset="0"/>
                        <a:ea typeface="Calibri"/>
                        <a:cs typeface="Arial" pitchFamily="34" charset="0"/>
                      </a:endParaRPr>
                    </a:p>
                  </a:txBody>
                  <a:tcPr marL="68580" marR="68580" marT="0" marB="0" anchor="ctr"/>
                </a:tc>
                <a:tc>
                  <a:txBody>
                    <a:bodyPr/>
                    <a:lstStyle/>
                    <a:p>
                      <a:pPr marL="0" marR="0">
                        <a:lnSpc>
                          <a:spcPct val="115000"/>
                        </a:lnSpc>
                        <a:spcBef>
                          <a:spcPts val="0"/>
                        </a:spcBef>
                        <a:spcAft>
                          <a:spcPts val="0"/>
                        </a:spcAft>
                      </a:pPr>
                      <a:r>
                        <a:rPr lang="en-US" sz="1100" b="1" dirty="0">
                          <a:effectLst/>
                          <a:latin typeface="Arial" pitchFamily="34" charset="0"/>
                          <a:cs typeface="Arial" pitchFamily="34" charset="0"/>
                        </a:rPr>
                        <a:t>Cleveland Clinic </a:t>
                      </a:r>
                      <a:endParaRPr lang="en-US" sz="1100" b="1" dirty="0">
                        <a:effectLst/>
                        <a:latin typeface="Arial" pitchFamily="34" charset="0"/>
                        <a:ea typeface="Calibri"/>
                        <a:cs typeface="Arial" pitchFamily="34" charset="0"/>
                      </a:endParaRPr>
                    </a:p>
                  </a:txBody>
                  <a:tcPr marL="68580" marR="68580" marT="0" marB="0" anchor="ctr"/>
                </a:tc>
              </a:tr>
              <a:tr h="407790">
                <a:tc>
                  <a:txBody>
                    <a:bodyPr/>
                    <a:lstStyle/>
                    <a:p>
                      <a:pPr marL="0" marR="0">
                        <a:lnSpc>
                          <a:spcPct val="115000"/>
                        </a:lnSpc>
                        <a:spcBef>
                          <a:spcPts val="0"/>
                        </a:spcBef>
                        <a:spcAft>
                          <a:spcPts val="0"/>
                        </a:spcAft>
                      </a:pPr>
                      <a:r>
                        <a:rPr lang="en-US" sz="1100" b="1" dirty="0">
                          <a:effectLst/>
                          <a:latin typeface="Arial" pitchFamily="34" charset="0"/>
                          <a:cs typeface="Arial" pitchFamily="34" charset="0"/>
                        </a:rPr>
                        <a:t>Mar 21, 2013</a:t>
                      </a:r>
                      <a:endParaRPr lang="en-US" sz="1100" b="1" dirty="0">
                        <a:effectLst/>
                        <a:latin typeface="Arial" pitchFamily="34" charset="0"/>
                        <a:ea typeface="Calibri"/>
                        <a:cs typeface="Arial" pitchFamily="34" charset="0"/>
                      </a:endParaRPr>
                    </a:p>
                  </a:txBody>
                  <a:tcPr marL="68580" marR="68580"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1" kern="400" dirty="0" smtClean="0">
                          <a:solidFill>
                            <a:schemeClr val="tx1"/>
                          </a:solidFill>
                          <a:latin typeface="Arial" pitchFamily="34" charset="0"/>
                          <a:cs typeface="Arial" pitchFamily="34" charset="0"/>
                        </a:rPr>
                        <a:t>Hypertension Guideline used </a:t>
                      </a:r>
                      <a:r>
                        <a:rPr lang="en-US" sz="1100" b="1" kern="400" baseline="0" dirty="0" smtClean="0">
                          <a:solidFill>
                            <a:schemeClr val="tx1"/>
                          </a:solidFill>
                          <a:latin typeface="Arial" pitchFamily="34" charset="0"/>
                          <a:cs typeface="Arial" pitchFamily="34" charset="0"/>
                        </a:rPr>
                        <a:t> </a:t>
                      </a:r>
                      <a:r>
                        <a:rPr lang="en-US" sz="1100" b="1" kern="400" dirty="0" smtClean="0">
                          <a:solidFill>
                            <a:schemeClr val="tx1"/>
                          </a:solidFill>
                          <a:latin typeface="Arial" pitchFamily="34" charset="0"/>
                          <a:cs typeface="Arial" pitchFamily="34" charset="0"/>
                        </a:rPr>
                        <a:t>and adherence monitored</a:t>
                      </a:r>
                      <a:r>
                        <a:rPr lang="en-US" sz="1100" b="1" dirty="0" smtClean="0">
                          <a:solidFill>
                            <a:schemeClr val="tx1"/>
                          </a:solidFill>
                          <a:effectLst/>
                          <a:latin typeface="Arial" pitchFamily="34" charset="0"/>
                          <a:cs typeface="Arial" pitchFamily="34" charset="0"/>
                        </a:rPr>
                        <a:t> </a:t>
                      </a:r>
                      <a:endParaRPr lang="en-US" sz="1100" b="1" dirty="0">
                        <a:solidFill>
                          <a:schemeClr val="tx1"/>
                        </a:solidFill>
                        <a:effectLst/>
                        <a:latin typeface="Arial" pitchFamily="34" charset="0"/>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100" b="1" dirty="0">
                          <a:effectLst/>
                          <a:latin typeface="Arial" pitchFamily="34" charset="0"/>
                          <a:cs typeface="Arial" pitchFamily="34" charset="0"/>
                        </a:rPr>
                        <a:t>2</a:t>
                      </a:r>
                      <a:endParaRPr lang="en-US" sz="1100" b="1" dirty="0">
                        <a:effectLst/>
                        <a:latin typeface="Arial" pitchFamily="34" charset="0"/>
                        <a:ea typeface="Calibri"/>
                        <a:cs typeface="Arial" pitchFamily="34" charset="0"/>
                      </a:endParaRPr>
                    </a:p>
                  </a:txBody>
                  <a:tcPr marL="68580" marR="68580" marT="0" marB="0" anchor="ctr"/>
                </a:tc>
                <a:tc>
                  <a:txBody>
                    <a:bodyPr/>
                    <a:lstStyle/>
                    <a:p>
                      <a:pPr marL="0" marR="0">
                        <a:lnSpc>
                          <a:spcPct val="115000"/>
                        </a:lnSpc>
                        <a:spcBef>
                          <a:spcPts val="0"/>
                        </a:spcBef>
                        <a:spcAft>
                          <a:spcPts val="0"/>
                        </a:spcAft>
                      </a:pPr>
                      <a:r>
                        <a:rPr lang="en-US" sz="1100" b="1" dirty="0">
                          <a:effectLst/>
                          <a:latin typeface="Arial" pitchFamily="34" charset="0"/>
                          <a:cs typeface="Arial" pitchFamily="34" charset="0"/>
                        </a:rPr>
                        <a:t>Kaiser Permanente – Mid-Atlantic </a:t>
                      </a:r>
                      <a:endParaRPr lang="en-US" sz="1100" b="1" dirty="0">
                        <a:effectLst/>
                        <a:latin typeface="Arial" pitchFamily="34" charset="0"/>
                        <a:ea typeface="Calibri"/>
                        <a:cs typeface="Arial" pitchFamily="34" charset="0"/>
                      </a:endParaRPr>
                    </a:p>
                  </a:txBody>
                  <a:tcPr marL="68580" marR="68580" marT="0" marB="0" anchor="ctr"/>
                </a:tc>
              </a:tr>
              <a:tr h="354599">
                <a:tc>
                  <a:txBody>
                    <a:bodyPr/>
                    <a:lstStyle/>
                    <a:p>
                      <a:pPr marL="0" marR="0">
                        <a:lnSpc>
                          <a:spcPct val="115000"/>
                        </a:lnSpc>
                        <a:spcBef>
                          <a:spcPts val="0"/>
                        </a:spcBef>
                        <a:spcAft>
                          <a:spcPts val="0"/>
                        </a:spcAft>
                      </a:pPr>
                      <a:r>
                        <a:rPr lang="en-US" sz="1100" b="1" dirty="0">
                          <a:effectLst/>
                          <a:latin typeface="Arial" pitchFamily="34" charset="0"/>
                          <a:cs typeface="Arial" pitchFamily="34" charset="0"/>
                        </a:rPr>
                        <a:t>Apr 18, 2013</a:t>
                      </a:r>
                      <a:endParaRPr lang="en-US" sz="1100" b="1" dirty="0">
                        <a:effectLst/>
                        <a:latin typeface="Arial" pitchFamily="34" charset="0"/>
                        <a:ea typeface="Calibri"/>
                        <a:cs typeface="Arial" pitchFamily="34" charset="0"/>
                      </a:endParaRPr>
                    </a:p>
                  </a:txBody>
                  <a:tcPr marL="68580" marR="68580" marT="0" marB="0" anchor="ctr"/>
                </a:tc>
                <a:tc>
                  <a:txBody>
                    <a:bodyPr/>
                    <a:lstStyle/>
                    <a:p>
                      <a:pPr algn="l">
                        <a:defRPr/>
                      </a:pPr>
                      <a:r>
                        <a:rPr lang="en-US" sz="1100" b="1" kern="400" dirty="0" smtClean="0">
                          <a:solidFill>
                            <a:schemeClr val="tx1"/>
                          </a:solidFill>
                          <a:latin typeface="Arial" pitchFamily="34" charset="0"/>
                          <a:cs typeface="Arial" pitchFamily="34" charset="0"/>
                        </a:rPr>
                        <a:t>BP addressed for every hypertension patient, every  primary care visit </a:t>
                      </a:r>
                      <a:endParaRPr lang="en-US" sz="1100" b="1" kern="400" dirty="0">
                        <a:solidFill>
                          <a:schemeClr val="tx1"/>
                        </a:solidFill>
                        <a:latin typeface="Arial" pitchFamily="34" charset="0"/>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100" b="1" dirty="0">
                          <a:effectLst/>
                          <a:latin typeface="Arial" pitchFamily="34" charset="0"/>
                          <a:cs typeface="Arial" pitchFamily="34" charset="0"/>
                        </a:rPr>
                        <a:t>3</a:t>
                      </a:r>
                      <a:endParaRPr lang="en-US" sz="1100" b="1" dirty="0">
                        <a:effectLst/>
                        <a:latin typeface="Arial" pitchFamily="34" charset="0"/>
                        <a:ea typeface="Calibri"/>
                        <a:cs typeface="Arial" pitchFamily="34" charset="0"/>
                      </a:endParaRPr>
                    </a:p>
                  </a:txBody>
                  <a:tcPr marL="68580" marR="68580" marT="0" marB="0" anchor="ctr"/>
                </a:tc>
                <a:tc>
                  <a:txBody>
                    <a:bodyPr/>
                    <a:lstStyle/>
                    <a:p>
                      <a:pPr marL="0" marR="0">
                        <a:lnSpc>
                          <a:spcPct val="115000"/>
                        </a:lnSpc>
                        <a:spcBef>
                          <a:spcPts val="0"/>
                        </a:spcBef>
                        <a:spcAft>
                          <a:spcPts val="0"/>
                        </a:spcAft>
                      </a:pPr>
                      <a:r>
                        <a:rPr lang="en-US" sz="1100" b="1" dirty="0">
                          <a:effectLst/>
                          <a:latin typeface="Arial" pitchFamily="34" charset="0"/>
                          <a:cs typeface="Arial" pitchFamily="34" charset="0"/>
                        </a:rPr>
                        <a:t>PriMed Physicians</a:t>
                      </a:r>
                      <a:endParaRPr lang="en-US" sz="1100" b="1" dirty="0">
                        <a:effectLst/>
                        <a:latin typeface="Arial" pitchFamily="34" charset="0"/>
                        <a:ea typeface="Calibri"/>
                        <a:cs typeface="Arial" pitchFamily="34" charset="0"/>
                      </a:endParaRPr>
                    </a:p>
                  </a:txBody>
                  <a:tcPr marL="68580" marR="68580" marT="0" marB="0" anchor="ctr"/>
                </a:tc>
              </a:tr>
              <a:tr h="354599">
                <a:tc>
                  <a:txBody>
                    <a:bodyPr/>
                    <a:lstStyle/>
                    <a:p>
                      <a:pPr marL="0" marR="0">
                        <a:lnSpc>
                          <a:spcPct val="115000"/>
                        </a:lnSpc>
                        <a:spcBef>
                          <a:spcPts val="0"/>
                        </a:spcBef>
                        <a:spcAft>
                          <a:spcPts val="0"/>
                        </a:spcAft>
                      </a:pPr>
                      <a:r>
                        <a:rPr lang="en-US" sz="1100" b="1" dirty="0">
                          <a:effectLst/>
                          <a:latin typeface="Arial" pitchFamily="34" charset="0"/>
                          <a:cs typeface="Arial" pitchFamily="34" charset="0"/>
                        </a:rPr>
                        <a:t>May 16, 2013</a:t>
                      </a:r>
                      <a:endParaRPr lang="en-US" sz="1100" b="1" dirty="0">
                        <a:effectLst/>
                        <a:latin typeface="Arial" pitchFamily="34" charset="0"/>
                        <a:ea typeface="Calibri"/>
                        <a:cs typeface="Arial" pitchFamily="34" charset="0"/>
                      </a:endParaRPr>
                    </a:p>
                  </a:txBody>
                  <a:tcPr marL="68580" marR="68580" marT="0" marB="0" anchor="ctr"/>
                </a:tc>
                <a:tc>
                  <a:txBody>
                    <a:bodyPr/>
                    <a:lstStyle/>
                    <a:p>
                      <a:pPr algn="l">
                        <a:defRPr/>
                      </a:pPr>
                      <a:r>
                        <a:rPr lang="en-US" sz="1100" b="1" kern="400" dirty="0" smtClean="0">
                          <a:solidFill>
                            <a:schemeClr val="tx1"/>
                          </a:solidFill>
                          <a:latin typeface="Arial" pitchFamily="34" charset="0"/>
                          <a:cs typeface="Arial" pitchFamily="34" charset="0"/>
                        </a:rPr>
                        <a:t>All patients not at goal and with </a:t>
                      </a:r>
                      <a:r>
                        <a:rPr lang="en-US" sz="1100" b="1" kern="400" baseline="0" dirty="0" smtClean="0">
                          <a:solidFill>
                            <a:schemeClr val="tx1"/>
                          </a:solidFill>
                          <a:latin typeface="Arial" pitchFamily="34" charset="0"/>
                          <a:cs typeface="Arial" pitchFamily="34" charset="0"/>
                        </a:rPr>
                        <a:t> </a:t>
                      </a:r>
                      <a:r>
                        <a:rPr lang="en-US" sz="1100" b="1" kern="400" dirty="0" smtClean="0">
                          <a:solidFill>
                            <a:schemeClr val="tx1"/>
                          </a:solidFill>
                          <a:latin typeface="Arial" pitchFamily="34" charset="0"/>
                          <a:cs typeface="Arial" pitchFamily="34" charset="0"/>
                        </a:rPr>
                        <a:t>new Rx seen within 30 days</a:t>
                      </a:r>
                      <a:endParaRPr lang="en-US" sz="1100" b="1" kern="400" dirty="0">
                        <a:solidFill>
                          <a:schemeClr val="tx1"/>
                        </a:solidFill>
                        <a:latin typeface="Arial" pitchFamily="34" charset="0"/>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100" b="1" dirty="0">
                          <a:effectLst/>
                          <a:latin typeface="Arial" pitchFamily="34" charset="0"/>
                          <a:cs typeface="Arial" pitchFamily="34" charset="0"/>
                        </a:rPr>
                        <a:t>4</a:t>
                      </a:r>
                      <a:endParaRPr lang="en-US" sz="1100" b="1" dirty="0">
                        <a:effectLst/>
                        <a:latin typeface="Arial" pitchFamily="34" charset="0"/>
                        <a:ea typeface="Calibri"/>
                        <a:cs typeface="Arial" pitchFamily="34" charset="0"/>
                      </a:endParaRPr>
                    </a:p>
                  </a:txBody>
                  <a:tcPr marL="68580" marR="68580" marT="0" marB="0" anchor="ctr"/>
                </a:tc>
                <a:tc>
                  <a:txBody>
                    <a:bodyPr/>
                    <a:lstStyle/>
                    <a:p>
                      <a:pPr marL="0" marR="0">
                        <a:lnSpc>
                          <a:spcPct val="115000"/>
                        </a:lnSpc>
                        <a:spcBef>
                          <a:spcPts val="0"/>
                        </a:spcBef>
                        <a:spcAft>
                          <a:spcPts val="0"/>
                        </a:spcAft>
                      </a:pPr>
                      <a:r>
                        <a:rPr lang="en-US" sz="1100" b="1" dirty="0">
                          <a:effectLst/>
                          <a:latin typeface="Arial" pitchFamily="34" charset="0"/>
                          <a:cs typeface="Arial" pitchFamily="34" charset="0"/>
                        </a:rPr>
                        <a:t>Sharp Rees-Stealy Medical Group</a:t>
                      </a:r>
                      <a:endParaRPr lang="en-US" sz="1100" b="1" dirty="0">
                        <a:effectLst/>
                        <a:latin typeface="Arial" pitchFamily="34" charset="0"/>
                        <a:ea typeface="Calibri"/>
                        <a:cs typeface="Arial" pitchFamily="34" charset="0"/>
                      </a:endParaRPr>
                    </a:p>
                  </a:txBody>
                  <a:tcPr marL="68580" marR="68580" marT="0" marB="0" anchor="ctr"/>
                </a:tc>
              </a:tr>
              <a:tr h="354599">
                <a:tc>
                  <a:txBody>
                    <a:bodyPr/>
                    <a:lstStyle/>
                    <a:p>
                      <a:pPr marL="0" marR="0">
                        <a:lnSpc>
                          <a:spcPct val="115000"/>
                        </a:lnSpc>
                        <a:spcBef>
                          <a:spcPts val="0"/>
                        </a:spcBef>
                        <a:spcAft>
                          <a:spcPts val="0"/>
                        </a:spcAft>
                      </a:pPr>
                      <a:r>
                        <a:rPr lang="en-US" sz="1100" b="1" dirty="0">
                          <a:effectLst/>
                          <a:latin typeface="Arial" pitchFamily="34" charset="0"/>
                          <a:cs typeface="Arial" pitchFamily="34" charset="0"/>
                        </a:rPr>
                        <a:t>Jun 20, 2013</a:t>
                      </a:r>
                      <a:endParaRPr lang="en-US" sz="1100" b="1" dirty="0">
                        <a:effectLst/>
                        <a:latin typeface="Arial" pitchFamily="34" charset="0"/>
                        <a:ea typeface="Calibri"/>
                        <a:cs typeface="Arial" pitchFamily="34" charset="0"/>
                      </a:endParaRPr>
                    </a:p>
                  </a:txBody>
                  <a:tcPr marL="68580" marR="68580" marT="0" marB="0" anchor="ctr"/>
                </a:tc>
                <a:tc>
                  <a:txBody>
                    <a:bodyPr/>
                    <a:lstStyle/>
                    <a:p>
                      <a:pPr algn="l">
                        <a:defRPr/>
                      </a:pPr>
                      <a:r>
                        <a:rPr lang="en-US" sz="1100" b="1" kern="400" dirty="0" smtClean="0">
                          <a:solidFill>
                            <a:schemeClr val="tx1"/>
                          </a:solidFill>
                          <a:latin typeface="Arial" pitchFamily="34" charset="0"/>
                          <a:cs typeface="Arial" pitchFamily="34" charset="0"/>
                        </a:rPr>
                        <a:t>Prevention, engagement, and self</a:t>
                      </a:r>
                      <a:r>
                        <a:rPr lang="en-US" sz="1100" b="1" kern="400" baseline="0" dirty="0" smtClean="0">
                          <a:solidFill>
                            <a:schemeClr val="tx1"/>
                          </a:solidFill>
                          <a:latin typeface="Arial" pitchFamily="34" charset="0"/>
                          <a:cs typeface="Arial" pitchFamily="34" charset="0"/>
                        </a:rPr>
                        <a:t> -</a:t>
                      </a:r>
                      <a:r>
                        <a:rPr lang="en-US" sz="1100" b="1" kern="400" dirty="0" smtClean="0">
                          <a:solidFill>
                            <a:schemeClr val="tx1"/>
                          </a:solidFill>
                          <a:latin typeface="Arial" pitchFamily="34" charset="0"/>
                          <a:cs typeface="Arial" pitchFamily="34" charset="0"/>
                        </a:rPr>
                        <a:t>management  program in place</a:t>
                      </a:r>
                      <a:endParaRPr lang="en-US" sz="1100" b="1" kern="400" dirty="0">
                        <a:solidFill>
                          <a:schemeClr val="tx1"/>
                        </a:solidFill>
                        <a:latin typeface="Arial" pitchFamily="34" charset="0"/>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100" b="1" dirty="0">
                          <a:effectLst/>
                          <a:latin typeface="Arial" pitchFamily="34" charset="0"/>
                          <a:cs typeface="Arial" pitchFamily="34" charset="0"/>
                        </a:rPr>
                        <a:t>5</a:t>
                      </a:r>
                      <a:endParaRPr lang="en-US" sz="1100" b="1" dirty="0">
                        <a:effectLst/>
                        <a:latin typeface="Arial" pitchFamily="34" charset="0"/>
                        <a:ea typeface="Calibri"/>
                        <a:cs typeface="Arial" pitchFamily="34" charset="0"/>
                      </a:endParaRPr>
                    </a:p>
                  </a:txBody>
                  <a:tcPr marL="68580" marR="68580" marT="0" marB="0" anchor="ctr"/>
                </a:tc>
                <a:tc>
                  <a:txBody>
                    <a:bodyPr/>
                    <a:lstStyle/>
                    <a:p>
                      <a:pPr marL="0" marR="0">
                        <a:lnSpc>
                          <a:spcPct val="115000"/>
                        </a:lnSpc>
                        <a:spcBef>
                          <a:spcPts val="0"/>
                        </a:spcBef>
                        <a:spcAft>
                          <a:spcPts val="0"/>
                        </a:spcAft>
                      </a:pPr>
                      <a:r>
                        <a:rPr lang="en-US" sz="1100" b="1" dirty="0">
                          <a:effectLst/>
                          <a:latin typeface="Arial" pitchFamily="34" charset="0"/>
                          <a:cs typeface="Arial" pitchFamily="34" charset="0"/>
                        </a:rPr>
                        <a:t>Mercy Clinics Iowa</a:t>
                      </a:r>
                      <a:endParaRPr lang="en-US" sz="1100" b="1" dirty="0">
                        <a:effectLst/>
                        <a:latin typeface="Arial" pitchFamily="34" charset="0"/>
                        <a:ea typeface="Calibri"/>
                        <a:cs typeface="Arial" pitchFamily="34" charset="0"/>
                      </a:endParaRPr>
                    </a:p>
                  </a:txBody>
                  <a:tcPr marL="68580" marR="68580" marT="0" marB="0" anchor="ctr"/>
                </a:tc>
              </a:tr>
              <a:tr h="354599">
                <a:tc>
                  <a:txBody>
                    <a:bodyPr/>
                    <a:lstStyle/>
                    <a:p>
                      <a:pPr marL="0" marR="0">
                        <a:lnSpc>
                          <a:spcPct val="115000"/>
                        </a:lnSpc>
                        <a:spcBef>
                          <a:spcPts val="0"/>
                        </a:spcBef>
                        <a:spcAft>
                          <a:spcPts val="0"/>
                        </a:spcAft>
                      </a:pPr>
                      <a:r>
                        <a:rPr lang="en-US" sz="1100" b="1" dirty="0">
                          <a:effectLst/>
                          <a:latin typeface="Arial" pitchFamily="34" charset="0"/>
                          <a:cs typeface="Arial" pitchFamily="34" charset="0"/>
                        </a:rPr>
                        <a:t>Jul 18</a:t>
                      </a:r>
                      <a:r>
                        <a:rPr lang="en-US" sz="1100" b="1" dirty="0" smtClean="0">
                          <a:effectLst/>
                          <a:latin typeface="Arial" pitchFamily="34" charset="0"/>
                          <a:cs typeface="Arial" pitchFamily="34" charset="0"/>
                        </a:rPr>
                        <a:t>,  </a:t>
                      </a:r>
                      <a:r>
                        <a:rPr lang="en-US" sz="1100" b="1" dirty="0">
                          <a:effectLst/>
                          <a:latin typeface="Arial" pitchFamily="34" charset="0"/>
                          <a:cs typeface="Arial" pitchFamily="34" charset="0"/>
                        </a:rPr>
                        <a:t>2013</a:t>
                      </a:r>
                      <a:endParaRPr lang="en-US" sz="1100" b="1" dirty="0">
                        <a:effectLst/>
                        <a:latin typeface="Arial" pitchFamily="34" charset="0"/>
                        <a:ea typeface="Calibri"/>
                        <a:cs typeface="Arial" pitchFamily="34" charset="0"/>
                      </a:endParaRPr>
                    </a:p>
                  </a:txBody>
                  <a:tcPr marL="68580" marR="68580" marT="0" marB="0" anchor="ctr"/>
                </a:tc>
                <a:tc>
                  <a:txBody>
                    <a:bodyPr/>
                    <a:lstStyle/>
                    <a:p>
                      <a:pPr algn="l">
                        <a:defRPr/>
                      </a:pPr>
                      <a:r>
                        <a:rPr lang="en-US" sz="1100" b="1" kern="400" dirty="0" smtClean="0">
                          <a:solidFill>
                            <a:schemeClr val="tx1"/>
                          </a:solidFill>
                          <a:latin typeface="Arial" pitchFamily="34" charset="0"/>
                          <a:cs typeface="Arial" pitchFamily="34" charset="0"/>
                        </a:rPr>
                        <a:t>Registry used</a:t>
                      </a:r>
                      <a:r>
                        <a:rPr lang="en-US" sz="1100" b="1" kern="400" baseline="0" dirty="0" smtClean="0">
                          <a:solidFill>
                            <a:schemeClr val="tx1"/>
                          </a:solidFill>
                          <a:latin typeface="Arial" pitchFamily="34" charset="0"/>
                          <a:cs typeface="Arial" pitchFamily="34" charset="0"/>
                        </a:rPr>
                        <a:t> </a:t>
                      </a:r>
                      <a:r>
                        <a:rPr lang="en-US" sz="1100" b="1" kern="400" dirty="0" smtClean="0">
                          <a:solidFill>
                            <a:schemeClr val="tx1"/>
                          </a:solidFill>
                          <a:latin typeface="Arial" pitchFamily="34" charset="0"/>
                          <a:cs typeface="Arial" pitchFamily="34" charset="0"/>
                        </a:rPr>
                        <a:t>to identify and track hypertension patients</a:t>
                      </a:r>
                      <a:endParaRPr lang="en-US" sz="1100" b="1" kern="400" dirty="0">
                        <a:solidFill>
                          <a:schemeClr val="tx1"/>
                        </a:solidFill>
                        <a:latin typeface="Arial" pitchFamily="34" charset="0"/>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100" b="1" dirty="0">
                          <a:effectLst/>
                          <a:latin typeface="Arial" pitchFamily="34" charset="0"/>
                          <a:cs typeface="Arial" pitchFamily="34" charset="0"/>
                        </a:rPr>
                        <a:t>6</a:t>
                      </a:r>
                      <a:endParaRPr lang="en-US" sz="1100" b="1" dirty="0">
                        <a:effectLst/>
                        <a:latin typeface="Arial" pitchFamily="34" charset="0"/>
                        <a:ea typeface="Calibri"/>
                        <a:cs typeface="Arial" pitchFamily="34" charset="0"/>
                      </a:endParaRPr>
                    </a:p>
                  </a:txBody>
                  <a:tcPr marL="68580" marR="68580" marT="0" marB="0" anchor="ctr"/>
                </a:tc>
                <a:tc>
                  <a:txBody>
                    <a:bodyPr/>
                    <a:lstStyle/>
                    <a:p>
                      <a:pPr marL="0" marR="0">
                        <a:lnSpc>
                          <a:spcPct val="115000"/>
                        </a:lnSpc>
                        <a:spcBef>
                          <a:spcPts val="0"/>
                        </a:spcBef>
                        <a:spcAft>
                          <a:spcPts val="0"/>
                        </a:spcAft>
                      </a:pPr>
                      <a:r>
                        <a:rPr lang="en-US" sz="1100" b="1" dirty="0">
                          <a:effectLst/>
                          <a:latin typeface="Arial" pitchFamily="34" charset="0"/>
                          <a:cs typeface="Arial" pitchFamily="34" charset="0"/>
                        </a:rPr>
                        <a:t>Anceta </a:t>
                      </a:r>
                      <a:endParaRPr lang="en-US" sz="1100" b="1" dirty="0">
                        <a:effectLst/>
                        <a:latin typeface="Arial" pitchFamily="34" charset="0"/>
                        <a:ea typeface="Calibri"/>
                        <a:cs typeface="Arial" pitchFamily="34" charset="0"/>
                      </a:endParaRPr>
                    </a:p>
                  </a:txBody>
                  <a:tcPr marL="68580" marR="68580" marT="0" marB="0" anchor="ctr"/>
                </a:tc>
              </a:tr>
              <a:tr h="354599">
                <a:tc>
                  <a:txBody>
                    <a:bodyPr/>
                    <a:lstStyle/>
                    <a:p>
                      <a:pPr marL="0" marR="0">
                        <a:lnSpc>
                          <a:spcPct val="115000"/>
                        </a:lnSpc>
                        <a:spcBef>
                          <a:spcPts val="0"/>
                        </a:spcBef>
                        <a:spcAft>
                          <a:spcPts val="0"/>
                        </a:spcAft>
                      </a:pPr>
                      <a:r>
                        <a:rPr lang="en-US" sz="1100" b="1" dirty="0">
                          <a:effectLst/>
                          <a:latin typeface="Arial" pitchFamily="34" charset="0"/>
                          <a:cs typeface="Arial" pitchFamily="34" charset="0"/>
                        </a:rPr>
                        <a:t>Aug 15, 2013</a:t>
                      </a:r>
                      <a:endParaRPr lang="en-US" sz="1100" b="1" dirty="0">
                        <a:effectLst/>
                        <a:latin typeface="Arial" pitchFamily="34" charset="0"/>
                        <a:ea typeface="Calibri"/>
                        <a:cs typeface="Arial" pitchFamily="34" charset="0"/>
                      </a:endParaRPr>
                    </a:p>
                  </a:txBody>
                  <a:tcPr marL="68580" marR="68580" marT="0" marB="0" anchor="ctr"/>
                </a:tc>
                <a:tc>
                  <a:txBody>
                    <a:bodyPr/>
                    <a:lstStyle/>
                    <a:p>
                      <a:pPr algn="l">
                        <a:defRPr/>
                      </a:pPr>
                      <a:r>
                        <a:rPr lang="en-US" sz="1100" b="1" kern="400" dirty="0" smtClean="0">
                          <a:solidFill>
                            <a:schemeClr val="tx1"/>
                          </a:solidFill>
                          <a:latin typeface="Arial" pitchFamily="34" charset="0"/>
                          <a:cs typeface="Arial" pitchFamily="34" charset="0"/>
                        </a:rPr>
                        <a:t>All specialties intervene with patients not in control </a:t>
                      </a:r>
                      <a:endParaRPr lang="en-US" sz="1100" b="1" kern="400" dirty="0">
                        <a:solidFill>
                          <a:schemeClr val="tx1"/>
                        </a:solidFill>
                        <a:latin typeface="Arial" pitchFamily="34" charset="0"/>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100" b="1" dirty="0">
                          <a:effectLst/>
                          <a:latin typeface="Arial" pitchFamily="34" charset="0"/>
                          <a:cs typeface="Arial" pitchFamily="34" charset="0"/>
                        </a:rPr>
                        <a:t>8</a:t>
                      </a:r>
                      <a:endParaRPr lang="en-US" sz="1100" b="1" dirty="0">
                        <a:effectLst/>
                        <a:latin typeface="Arial" pitchFamily="34" charset="0"/>
                        <a:ea typeface="Calibri"/>
                        <a:cs typeface="Arial" pitchFamily="34" charset="0"/>
                      </a:endParaRPr>
                    </a:p>
                  </a:txBody>
                  <a:tcPr marL="68580" marR="68580" marT="0" marB="0" anchor="ctr"/>
                </a:tc>
                <a:tc>
                  <a:txBody>
                    <a:bodyPr/>
                    <a:lstStyle/>
                    <a:p>
                      <a:pPr marL="0" marR="0">
                        <a:lnSpc>
                          <a:spcPct val="115000"/>
                        </a:lnSpc>
                        <a:spcBef>
                          <a:spcPts val="0"/>
                        </a:spcBef>
                        <a:spcAft>
                          <a:spcPts val="0"/>
                        </a:spcAft>
                      </a:pPr>
                      <a:r>
                        <a:rPr lang="en-US" sz="1100" b="1" dirty="0">
                          <a:effectLst/>
                          <a:latin typeface="Arial" pitchFamily="34" charset="0"/>
                          <a:cs typeface="Arial" pitchFamily="34" charset="0"/>
                        </a:rPr>
                        <a:t>Park Nicollet Health Services  </a:t>
                      </a:r>
                      <a:endParaRPr lang="en-US" sz="1100" b="1" dirty="0">
                        <a:effectLst/>
                        <a:latin typeface="Arial" pitchFamily="34" charset="0"/>
                        <a:ea typeface="Calibri"/>
                        <a:cs typeface="Arial" pitchFamily="34" charset="0"/>
                      </a:endParaRPr>
                    </a:p>
                  </a:txBody>
                  <a:tcPr marL="68580" marR="68580" marT="0" marB="0" anchor="ctr"/>
                </a:tc>
              </a:tr>
              <a:tr h="354599">
                <a:tc>
                  <a:txBody>
                    <a:bodyPr/>
                    <a:lstStyle/>
                    <a:p>
                      <a:pPr marL="0" marR="0">
                        <a:lnSpc>
                          <a:spcPct val="115000"/>
                        </a:lnSpc>
                        <a:spcBef>
                          <a:spcPts val="0"/>
                        </a:spcBef>
                        <a:spcAft>
                          <a:spcPts val="0"/>
                        </a:spcAft>
                      </a:pPr>
                      <a:r>
                        <a:rPr lang="en-US" sz="1100" b="1" dirty="0">
                          <a:effectLst/>
                          <a:latin typeface="Arial" pitchFamily="34" charset="0"/>
                          <a:cs typeface="Arial" pitchFamily="34" charset="0"/>
                        </a:rPr>
                        <a:t>Sep 19, 2013</a:t>
                      </a:r>
                      <a:endParaRPr lang="en-US" sz="1100" b="1" dirty="0">
                        <a:effectLst/>
                        <a:latin typeface="Arial" pitchFamily="34" charset="0"/>
                        <a:ea typeface="Calibri"/>
                        <a:cs typeface="Arial" pitchFamily="34" charset="0"/>
                      </a:endParaRPr>
                    </a:p>
                  </a:txBody>
                  <a:tcPr marL="68580" marR="68580" marT="0" marB="0" anchor="ctr"/>
                </a:tc>
                <a:tc>
                  <a:txBody>
                    <a:bodyPr/>
                    <a:lstStyle/>
                    <a:p>
                      <a:pPr algn="l">
                        <a:defRPr/>
                      </a:pPr>
                      <a:r>
                        <a:rPr lang="en-US" sz="1100" b="1" kern="400" dirty="0" smtClean="0">
                          <a:solidFill>
                            <a:schemeClr val="tx1"/>
                          </a:solidFill>
                          <a:latin typeface="Arial" pitchFamily="34" charset="0"/>
                          <a:cs typeface="Arial" pitchFamily="34" charset="0"/>
                        </a:rPr>
                        <a:t>All team </a:t>
                      </a:r>
                      <a:r>
                        <a:rPr lang="en-US" sz="1100" b="1" kern="400" baseline="0" dirty="0" smtClean="0">
                          <a:solidFill>
                            <a:schemeClr val="tx1"/>
                          </a:solidFill>
                          <a:latin typeface="Arial" pitchFamily="34" charset="0"/>
                          <a:cs typeface="Arial" pitchFamily="34" charset="0"/>
                        </a:rPr>
                        <a:t> </a:t>
                      </a:r>
                      <a:r>
                        <a:rPr lang="en-US" sz="1100" b="1" kern="400" dirty="0" smtClean="0">
                          <a:solidFill>
                            <a:schemeClr val="tx1"/>
                          </a:solidFill>
                          <a:latin typeface="Arial" pitchFamily="34" charset="0"/>
                          <a:cs typeface="Arial" pitchFamily="34" charset="0"/>
                        </a:rPr>
                        <a:t>members trained </a:t>
                      </a:r>
                      <a:r>
                        <a:rPr lang="en-US" sz="1100" b="1" kern="400" baseline="0" dirty="0" smtClean="0">
                          <a:solidFill>
                            <a:schemeClr val="tx1"/>
                          </a:solidFill>
                          <a:latin typeface="Arial" pitchFamily="34" charset="0"/>
                          <a:cs typeface="Arial" pitchFamily="34" charset="0"/>
                        </a:rPr>
                        <a:t> </a:t>
                      </a:r>
                      <a:r>
                        <a:rPr lang="en-US" sz="1100" b="1" kern="400" dirty="0" smtClean="0">
                          <a:solidFill>
                            <a:schemeClr val="tx1"/>
                          </a:solidFill>
                          <a:latin typeface="Arial" pitchFamily="34" charset="0"/>
                          <a:cs typeface="Arial" pitchFamily="34" charset="0"/>
                        </a:rPr>
                        <a:t>in importance of </a:t>
                      </a:r>
                      <a:br>
                        <a:rPr lang="en-US" sz="1100" b="1" kern="400" dirty="0" smtClean="0">
                          <a:solidFill>
                            <a:schemeClr val="tx1"/>
                          </a:solidFill>
                          <a:latin typeface="Arial" pitchFamily="34" charset="0"/>
                          <a:cs typeface="Arial" pitchFamily="34" charset="0"/>
                        </a:rPr>
                      </a:br>
                      <a:r>
                        <a:rPr lang="en-US" sz="1100" b="1" kern="400" dirty="0" smtClean="0">
                          <a:solidFill>
                            <a:schemeClr val="tx1"/>
                          </a:solidFill>
                          <a:latin typeface="Arial" pitchFamily="34" charset="0"/>
                          <a:cs typeface="Arial" pitchFamily="34" charset="0"/>
                        </a:rPr>
                        <a:t>BP goals  </a:t>
                      </a:r>
                      <a:endParaRPr lang="en-US" sz="1100" b="1" kern="400" dirty="0">
                        <a:solidFill>
                          <a:schemeClr val="tx1"/>
                        </a:solidFill>
                        <a:latin typeface="Arial" pitchFamily="34" charset="0"/>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100" b="1" dirty="0">
                          <a:effectLst/>
                          <a:latin typeface="Arial" pitchFamily="34" charset="0"/>
                          <a:cs typeface="Arial" pitchFamily="34" charset="0"/>
                        </a:rPr>
                        <a:t>7</a:t>
                      </a:r>
                      <a:endParaRPr lang="en-US" sz="1100" b="1" dirty="0">
                        <a:effectLst/>
                        <a:latin typeface="Arial" pitchFamily="34" charset="0"/>
                        <a:ea typeface="Calibri"/>
                        <a:cs typeface="Arial" pitchFamily="34" charset="0"/>
                      </a:endParaRPr>
                    </a:p>
                  </a:txBody>
                  <a:tcPr marL="68580" marR="68580" marT="0" marB="0" anchor="ctr"/>
                </a:tc>
                <a:tc>
                  <a:txBody>
                    <a:bodyPr/>
                    <a:lstStyle/>
                    <a:p>
                      <a:pPr marL="0" marR="0">
                        <a:lnSpc>
                          <a:spcPct val="115000"/>
                        </a:lnSpc>
                        <a:spcBef>
                          <a:spcPts val="0"/>
                        </a:spcBef>
                        <a:spcAft>
                          <a:spcPts val="0"/>
                        </a:spcAft>
                      </a:pPr>
                      <a:r>
                        <a:rPr lang="en-US" sz="1100" b="1" dirty="0">
                          <a:effectLst/>
                          <a:latin typeface="Arial" pitchFamily="34" charset="0"/>
                          <a:cs typeface="Arial" pitchFamily="34" charset="0"/>
                        </a:rPr>
                        <a:t>Billings Clinic </a:t>
                      </a:r>
                      <a:endParaRPr lang="en-US" sz="1100" b="1" dirty="0">
                        <a:effectLst/>
                        <a:latin typeface="Arial" pitchFamily="34" charset="0"/>
                        <a:ea typeface="Calibri"/>
                        <a:cs typeface="Arial" pitchFamily="34" charset="0"/>
                      </a:endParaRPr>
                    </a:p>
                  </a:txBody>
                  <a:tcPr marL="68580" marR="68580" marT="0" marB="0" anchor="ctr"/>
                </a:tc>
              </a:tr>
              <a:tr h="324915">
                <a:tc>
                  <a:txBody>
                    <a:bodyPr/>
                    <a:lstStyle/>
                    <a:p>
                      <a:pPr marL="0" marR="0">
                        <a:lnSpc>
                          <a:spcPct val="115000"/>
                        </a:lnSpc>
                        <a:spcBef>
                          <a:spcPts val="0"/>
                        </a:spcBef>
                        <a:spcAft>
                          <a:spcPts val="0"/>
                        </a:spcAft>
                      </a:pPr>
                      <a:r>
                        <a:rPr lang="en-US" sz="1100" b="1" dirty="0">
                          <a:effectLst/>
                          <a:latin typeface="Arial" pitchFamily="34" charset="0"/>
                          <a:cs typeface="Arial" pitchFamily="34" charset="0"/>
                        </a:rPr>
                        <a:t>Oct 17, 2013</a:t>
                      </a:r>
                      <a:endParaRPr lang="en-US" sz="1100" b="1" dirty="0">
                        <a:effectLst/>
                        <a:latin typeface="Arial" pitchFamily="34" charset="0"/>
                        <a:ea typeface="Calibri"/>
                        <a:cs typeface="Arial" pitchFamily="34" charset="0"/>
                      </a:endParaRPr>
                    </a:p>
                  </a:txBody>
                  <a:tcPr marL="68580" marR="68580" marT="0" marB="0" anchor="ctr"/>
                </a:tc>
                <a:tc>
                  <a:txBody>
                    <a:bodyPr/>
                    <a:lstStyle/>
                    <a:p>
                      <a:pPr marL="0" marR="0">
                        <a:lnSpc>
                          <a:spcPct val="115000"/>
                        </a:lnSpc>
                        <a:spcBef>
                          <a:spcPts val="0"/>
                        </a:spcBef>
                        <a:spcAft>
                          <a:spcPts val="0"/>
                        </a:spcAft>
                      </a:pPr>
                      <a:r>
                        <a:rPr lang="en-US" sz="1100" b="1" dirty="0">
                          <a:effectLst/>
                          <a:latin typeface="Arial" pitchFamily="34" charset="0"/>
                          <a:cs typeface="Arial" pitchFamily="34" charset="0"/>
                        </a:rPr>
                        <a:t>Physician Engagement </a:t>
                      </a:r>
                      <a:endParaRPr lang="en-US" sz="1100" b="1" dirty="0">
                        <a:effectLst/>
                        <a:latin typeface="Arial" pitchFamily="34" charset="0"/>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100" b="1" dirty="0">
                          <a:effectLst/>
                          <a:latin typeface="Arial" pitchFamily="34" charset="0"/>
                          <a:cs typeface="Arial" pitchFamily="34" charset="0"/>
                        </a:rPr>
                        <a:t> </a:t>
                      </a:r>
                      <a:endParaRPr lang="en-US" sz="1100" b="1" dirty="0">
                        <a:effectLst/>
                        <a:latin typeface="Arial" pitchFamily="34" charset="0"/>
                        <a:ea typeface="Calibri"/>
                        <a:cs typeface="Arial" pitchFamily="34" charset="0"/>
                      </a:endParaRPr>
                    </a:p>
                  </a:txBody>
                  <a:tcPr marL="68580" marR="68580" marT="0" marB="0" anchor="ctr"/>
                </a:tc>
                <a:tc>
                  <a:txBody>
                    <a:bodyPr/>
                    <a:lstStyle/>
                    <a:p>
                      <a:pPr marL="0" marR="0">
                        <a:lnSpc>
                          <a:spcPct val="115000"/>
                        </a:lnSpc>
                        <a:spcBef>
                          <a:spcPts val="0"/>
                        </a:spcBef>
                        <a:spcAft>
                          <a:spcPts val="0"/>
                        </a:spcAft>
                      </a:pPr>
                      <a:r>
                        <a:rPr lang="en-US" sz="1100" b="1" dirty="0">
                          <a:effectLst/>
                          <a:latin typeface="Arial" pitchFamily="34" charset="0"/>
                          <a:cs typeface="Arial" pitchFamily="34" charset="0"/>
                        </a:rPr>
                        <a:t>Columbia St Mary’s Physicians </a:t>
                      </a:r>
                      <a:endParaRPr lang="en-US" sz="1100" b="1" dirty="0">
                        <a:effectLst/>
                        <a:latin typeface="Arial" pitchFamily="34" charset="0"/>
                        <a:ea typeface="Calibri"/>
                        <a:cs typeface="Arial" pitchFamily="34" charset="0"/>
                      </a:endParaRPr>
                    </a:p>
                  </a:txBody>
                  <a:tcPr marL="68580" marR="68580" marT="0" marB="0" anchor="ctr"/>
                </a:tc>
              </a:tr>
              <a:tr h="324915">
                <a:tc>
                  <a:txBody>
                    <a:bodyPr/>
                    <a:lstStyle/>
                    <a:p>
                      <a:pPr marL="0" marR="0">
                        <a:lnSpc>
                          <a:spcPct val="115000"/>
                        </a:lnSpc>
                        <a:spcBef>
                          <a:spcPts val="0"/>
                        </a:spcBef>
                        <a:spcAft>
                          <a:spcPts val="0"/>
                        </a:spcAft>
                      </a:pPr>
                      <a:r>
                        <a:rPr lang="en-US" sz="1100" b="1" dirty="0">
                          <a:effectLst/>
                          <a:latin typeface="Arial" pitchFamily="34" charset="0"/>
                          <a:cs typeface="Arial" pitchFamily="34" charset="0"/>
                        </a:rPr>
                        <a:t>Nov 21, 2013</a:t>
                      </a:r>
                      <a:endParaRPr lang="en-US" sz="1100" b="1" dirty="0">
                        <a:effectLst/>
                        <a:latin typeface="Arial" pitchFamily="34" charset="0"/>
                        <a:ea typeface="Calibri"/>
                        <a:cs typeface="Arial" pitchFamily="34" charset="0"/>
                      </a:endParaRPr>
                    </a:p>
                  </a:txBody>
                  <a:tcPr marL="68580" marR="68580" marT="0" marB="0" anchor="ctr"/>
                </a:tc>
                <a:tc>
                  <a:txBody>
                    <a:bodyPr/>
                    <a:lstStyle/>
                    <a:p>
                      <a:pPr marL="0" marR="0">
                        <a:lnSpc>
                          <a:spcPct val="115000"/>
                        </a:lnSpc>
                        <a:spcBef>
                          <a:spcPts val="0"/>
                        </a:spcBef>
                        <a:spcAft>
                          <a:spcPts val="0"/>
                        </a:spcAft>
                      </a:pPr>
                      <a:r>
                        <a:rPr lang="en-US" sz="1100" b="1" dirty="0" smtClean="0">
                          <a:effectLst/>
                          <a:latin typeface="Arial" pitchFamily="34" charset="0"/>
                          <a:cs typeface="Arial" pitchFamily="34" charset="0"/>
                        </a:rPr>
                        <a:t>Health Equity </a:t>
                      </a:r>
                      <a:endParaRPr lang="en-US" sz="1100" b="1" dirty="0">
                        <a:effectLst/>
                        <a:latin typeface="Arial" pitchFamily="34" charset="0"/>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100" b="1" dirty="0">
                          <a:effectLst/>
                          <a:latin typeface="Arial" pitchFamily="34" charset="0"/>
                          <a:cs typeface="Arial" pitchFamily="34" charset="0"/>
                        </a:rPr>
                        <a:t> </a:t>
                      </a:r>
                      <a:endParaRPr lang="en-US" sz="1100" b="1" dirty="0">
                        <a:effectLst/>
                        <a:latin typeface="Arial" pitchFamily="34" charset="0"/>
                        <a:ea typeface="Calibri"/>
                        <a:cs typeface="Arial" pitchFamily="34" charset="0"/>
                      </a:endParaRPr>
                    </a:p>
                  </a:txBody>
                  <a:tcPr marL="68580" marR="68580" marT="0" marB="0" anchor="ctr"/>
                </a:tc>
                <a:tc>
                  <a:txBody>
                    <a:bodyPr/>
                    <a:lstStyle/>
                    <a:p>
                      <a:pPr marL="0" marR="0">
                        <a:lnSpc>
                          <a:spcPct val="115000"/>
                        </a:lnSpc>
                        <a:spcBef>
                          <a:spcPts val="0"/>
                        </a:spcBef>
                        <a:spcAft>
                          <a:spcPts val="0"/>
                        </a:spcAft>
                      </a:pPr>
                      <a:r>
                        <a:rPr lang="en-US" sz="1100" b="1" dirty="0">
                          <a:effectLst/>
                          <a:latin typeface="Arial" pitchFamily="34" charset="0"/>
                          <a:cs typeface="Arial" pitchFamily="34" charset="0"/>
                        </a:rPr>
                        <a:t>Association of Black Cardiologists</a:t>
                      </a:r>
                      <a:endParaRPr lang="en-US" sz="1100" b="1" dirty="0">
                        <a:effectLst/>
                        <a:latin typeface="Arial" pitchFamily="34" charset="0"/>
                        <a:ea typeface="Calibri"/>
                        <a:cs typeface="Arial" pitchFamily="34" charset="0"/>
                      </a:endParaRPr>
                    </a:p>
                  </a:txBody>
                  <a:tcPr marL="68580" marR="68580" marT="0" marB="0" anchor="ctr"/>
                </a:tc>
              </a:tr>
              <a:tr h="324915">
                <a:tc>
                  <a:txBody>
                    <a:bodyPr/>
                    <a:lstStyle/>
                    <a:p>
                      <a:pPr marL="0" marR="0">
                        <a:lnSpc>
                          <a:spcPct val="115000"/>
                        </a:lnSpc>
                        <a:spcBef>
                          <a:spcPts val="0"/>
                        </a:spcBef>
                        <a:spcAft>
                          <a:spcPts val="0"/>
                        </a:spcAft>
                      </a:pPr>
                      <a:r>
                        <a:rPr lang="en-US" sz="1100" b="1" dirty="0">
                          <a:effectLst/>
                          <a:latin typeface="Arial" pitchFamily="34" charset="0"/>
                          <a:cs typeface="Arial" pitchFamily="34" charset="0"/>
                        </a:rPr>
                        <a:t>Dec 19, 2013 </a:t>
                      </a:r>
                      <a:endParaRPr lang="en-US" sz="1100" b="1" dirty="0">
                        <a:effectLst/>
                        <a:latin typeface="Arial" pitchFamily="34" charset="0"/>
                        <a:ea typeface="Calibri"/>
                        <a:cs typeface="Arial" pitchFamily="34" charset="0"/>
                      </a:endParaRPr>
                    </a:p>
                  </a:txBody>
                  <a:tcPr marL="68580" marR="68580" marT="0" marB="0" anchor="ctr"/>
                </a:tc>
                <a:tc>
                  <a:txBody>
                    <a:bodyPr/>
                    <a:lstStyle/>
                    <a:p>
                      <a:pPr marL="0" marR="0">
                        <a:lnSpc>
                          <a:spcPct val="115000"/>
                        </a:lnSpc>
                        <a:spcBef>
                          <a:spcPts val="0"/>
                        </a:spcBef>
                        <a:spcAft>
                          <a:spcPts val="0"/>
                        </a:spcAft>
                      </a:pPr>
                      <a:r>
                        <a:rPr lang="en-US" sz="1100" b="1" dirty="0">
                          <a:effectLst/>
                          <a:latin typeface="Arial" pitchFamily="34" charset="0"/>
                          <a:cs typeface="Arial" pitchFamily="34" charset="0"/>
                        </a:rPr>
                        <a:t>Pharmacist role </a:t>
                      </a:r>
                      <a:endParaRPr lang="en-US" sz="1100" b="1" dirty="0">
                        <a:effectLst/>
                        <a:latin typeface="Arial" pitchFamily="34" charset="0"/>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100" b="1" dirty="0">
                          <a:effectLst/>
                          <a:latin typeface="Arial" pitchFamily="34" charset="0"/>
                          <a:cs typeface="Arial" pitchFamily="34" charset="0"/>
                        </a:rPr>
                        <a:t> </a:t>
                      </a:r>
                      <a:endParaRPr lang="en-US" sz="1100" b="1" dirty="0">
                        <a:effectLst/>
                        <a:latin typeface="Arial" pitchFamily="34" charset="0"/>
                        <a:ea typeface="Calibri"/>
                        <a:cs typeface="Arial" pitchFamily="34" charset="0"/>
                      </a:endParaRPr>
                    </a:p>
                  </a:txBody>
                  <a:tcPr marL="68580" marR="68580" marT="0" marB="0" anchor="ctr"/>
                </a:tc>
                <a:tc>
                  <a:txBody>
                    <a:bodyPr/>
                    <a:lstStyle/>
                    <a:p>
                      <a:pPr marL="0" marR="0">
                        <a:lnSpc>
                          <a:spcPct val="115000"/>
                        </a:lnSpc>
                        <a:spcBef>
                          <a:spcPts val="0"/>
                        </a:spcBef>
                        <a:spcAft>
                          <a:spcPts val="0"/>
                        </a:spcAft>
                      </a:pPr>
                      <a:r>
                        <a:rPr lang="en-US" sz="1100" b="1" dirty="0">
                          <a:effectLst/>
                          <a:latin typeface="Arial" pitchFamily="34" charset="0"/>
                          <a:cs typeface="Arial" pitchFamily="34" charset="0"/>
                        </a:rPr>
                        <a:t>Marshfield </a:t>
                      </a:r>
                      <a:endParaRPr lang="en-US" sz="1100" b="1" dirty="0">
                        <a:effectLst/>
                        <a:latin typeface="Arial" pitchFamily="34" charset="0"/>
                        <a:ea typeface="Calibri"/>
                        <a:cs typeface="Arial" pitchFamily="34" charset="0"/>
                      </a:endParaRPr>
                    </a:p>
                  </a:txBody>
                  <a:tcPr marL="68580" marR="68580" marT="0" marB="0" anchor="ctr"/>
                </a:tc>
              </a:tr>
            </a:tbl>
          </a:graphicData>
        </a:graphic>
      </p:graphicFrame>
      <p:sp>
        <p:nvSpPr>
          <p:cNvPr id="8" name="Slide Number Placeholder 4"/>
          <p:cNvSpPr txBox="1">
            <a:spLocks/>
          </p:cNvSpPr>
          <p:nvPr/>
        </p:nvSpPr>
        <p:spPr>
          <a:xfrm>
            <a:off x="8272584" y="6165585"/>
            <a:ext cx="7620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lumMod val="85000"/>
                    <a:lumOff val="1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B5D6DF-0046-4AD6-B9C1-F073F6C4C3BB}" type="slidenum">
              <a:rPr lang="en-US" smtClean="0"/>
              <a:pPr/>
              <a:t>44</a:t>
            </a:fld>
            <a:endParaRPr lang="en-US" dirty="0"/>
          </a:p>
        </p:txBody>
      </p:sp>
      <p:pic>
        <p:nvPicPr>
          <p:cNvPr id="7" name="Picture 4" descr="S:\AMGA Staff\AMGA LOGO 2012\AMGA LOGO 2012\AMGA only\AMGA_only_web.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4216" r="97808"/>
                    </a14:imgEffect>
                  </a14:imgLayer>
                </a14:imgProps>
              </a:ext>
              <a:ext uri="{28A0092B-C50C-407E-A947-70E740481C1C}">
                <a14:useLocalDpi xmlns:a14="http://schemas.microsoft.com/office/drawing/2010/main" val="0"/>
              </a:ext>
            </a:extLst>
          </a:blip>
          <a:srcRect/>
          <a:stretch>
            <a:fillRect/>
          </a:stretch>
        </p:blipFill>
        <p:spPr bwMode="auto">
          <a:xfrm>
            <a:off x="838200" y="6246223"/>
            <a:ext cx="1211138" cy="3165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MGF.tif"/>
          <p:cNvPicPr>
            <a:picLocks noChangeAspect="1"/>
          </p:cNvPicPr>
          <p:nvPr/>
        </p:nvPicPr>
        <p:blipFill>
          <a:blip r:embed="rId4" cstate="print">
            <a:extLst>
              <a:ext uri="{BEBA8EAE-BF5A-486C-A8C5-ECC9F3942E4B}">
                <a14:imgProps xmlns:a14="http://schemas.microsoft.com/office/drawing/2010/main">
                  <a14:imgLayer r:embed="rId5">
                    <a14:imgEffect>
                      <a14:backgroundRemoval t="6786" b="71786" l="0" r="100000"/>
                    </a14:imgEffect>
                  </a14:imgLayer>
                </a14:imgProps>
              </a:ext>
              <a:ext uri="{28A0092B-C50C-407E-A947-70E740481C1C}">
                <a14:useLocalDpi xmlns:a14="http://schemas.microsoft.com/office/drawing/2010/main" val="0"/>
              </a:ext>
            </a:extLst>
          </a:blip>
          <a:srcRect/>
          <a:stretch>
            <a:fillRect/>
          </a:stretch>
        </p:blipFill>
        <p:spPr bwMode="auto">
          <a:xfrm>
            <a:off x="7217465" y="6257337"/>
            <a:ext cx="961492" cy="384048"/>
          </a:xfrm>
          <a:prstGeom prst="rect">
            <a:avLst/>
          </a:prstGeom>
          <a:noFill/>
          <a:ln>
            <a:noFill/>
          </a:ln>
        </p:spPr>
      </p:pic>
    </p:spTree>
    <p:extLst>
      <p:ext uri="{BB962C8B-B14F-4D97-AF65-F5344CB8AC3E}">
        <p14:creationId xmlns:p14="http://schemas.microsoft.com/office/powerpoint/2010/main" val="3461635522"/>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28575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38200" y="2338119"/>
            <a:ext cx="7480300" cy="2554545"/>
          </a:xfrm>
          <a:prstGeom prst="rect">
            <a:avLst/>
          </a:prstGeom>
          <a:noFill/>
        </p:spPr>
        <p:txBody>
          <a:bodyPr wrap="square" rtlCol="0">
            <a:spAutoFit/>
          </a:bodyPr>
          <a:lstStyle/>
          <a:p>
            <a:pPr algn="ctr"/>
            <a:r>
              <a:rPr lang="en-US" sz="4000" b="1" dirty="0" smtClean="0">
                <a:solidFill>
                  <a:schemeClr val="accent1">
                    <a:lumMod val="75000"/>
                  </a:schemeClr>
                </a:solidFill>
                <a:latin typeface="Arial" pitchFamily="34" charset="0"/>
                <a:cs typeface="Arial" pitchFamily="34" charset="0"/>
              </a:rPr>
              <a:t>Thank You for participating in Measure Up Pressure Down</a:t>
            </a:r>
          </a:p>
          <a:p>
            <a:pPr algn="ctr"/>
            <a:endParaRPr lang="en-US" sz="4000" b="1" dirty="0">
              <a:solidFill>
                <a:schemeClr val="accent1">
                  <a:lumMod val="75000"/>
                </a:schemeClr>
              </a:solidFill>
              <a:latin typeface="Arial" pitchFamily="34" charset="0"/>
              <a:cs typeface="Arial" pitchFamily="34" charset="0"/>
            </a:endParaRPr>
          </a:p>
          <a:p>
            <a:pPr algn="ctr"/>
            <a:r>
              <a:rPr lang="en-US" sz="4000" b="1" dirty="0" smtClean="0">
                <a:solidFill>
                  <a:schemeClr val="accent1">
                    <a:lumMod val="75000"/>
                  </a:schemeClr>
                </a:solidFill>
                <a:latin typeface="Arial" pitchFamily="34" charset="0"/>
                <a:cs typeface="Arial" pitchFamily="34" charset="0"/>
              </a:rPr>
              <a:t>Questions? </a:t>
            </a:r>
          </a:p>
        </p:txBody>
      </p:sp>
      <p:sp>
        <p:nvSpPr>
          <p:cNvPr id="10" name="Slide Number Placeholder 4"/>
          <p:cNvSpPr txBox="1">
            <a:spLocks/>
          </p:cNvSpPr>
          <p:nvPr/>
        </p:nvSpPr>
        <p:spPr>
          <a:xfrm>
            <a:off x="8272584" y="6165585"/>
            <a:ext cx="7620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lumMod val="85000"/>
                    <a:lumOff val="1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B5D6DF-0046-4AD6-B9C1-F073F6C4C3BB}" type="slidenum">
              <a:rPr lang="en-US" smtClean="0"/>
              <a:pPr/>
              <a:t>45</a:t>
            </a:fld>
            <a:endParaRPr lang="en-US" dirty="0"/>
          </a:p>
        </p:txBody>
      </p:sp>
      <p:pic>
        <p:nvPicPr>
          <p:cNvPr id="7" name="Picture 4" descr="S:\AMGA Staff\AMGA LOGO 2012\AMGA LOGO 2012\AMGA only\AMGA_only_web.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4216" r="97808"/>
                    </a14:imgEffect>
                  </a14:imgLayer>
                </a14:imgProps>
              </a:ext>
              <a:ext uri="{28A0092B-C50C-407E-A947-70E740481C1C}">
                <a14:useLocalDpi xmlns:a14="http://schemas.microsoft.com/office/drawing/2010/main" val="0"/>
              </a:ext>
            </a:extLst>
          </a:blip>
          <a:srcRect/>
          <a:stretch>
            <a:fillRect/>
          </a:stretch>
        </p:blipFill>
        <p:spPr bwMode="auto">
          <a:xfrm>
            <a:off x="838200" y="6246223"/>
            <a:ext cx="1211138" cy="3165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MGF.tif"/>
          <p:cNvPicPr>
            <a:picLocks noChangeAspect="1"/>
          </p:cNvPicPr>
          <p:nvPr/>
        </p:nvPicPr>
        <p:blipFill>
          <a:blip r:embed="rId6" cstate="print">
            <a:extLst>
              <a:ext uri="{BEBA8EAE-BF5A-486C-A8C5-ECC9F3942E4B}">
                <a14:imgProps xmlns:a14="http://schemas.microsoft.com/office/drawing/2010/main">
                  <a14:imgLayer r:embed="rId7">
                    <a14:imgEffect>
                      <a14:backgroundRemoval t="6786" b="71786" l="0" r="100000"/>
                    </a14:imgEffect>
                  </a14:imgLayer>
                </a14:imgProps>
              </a:ext>
              <a:ext uri="{28A0092B-C50C-407E-A947-70E740481C1C}">
                <a14:useLocalDpi xmlns:a14="http://schemas.microsoft.com/office/drawing/2010/main" val="0"/>
              </a:ext>
            </a:extLst>
          </a:blip>
          <a:srcRect/>
          <a:stretch>
            <a:fillRect/>
          </a:stretch>
        </p:blipFill>
        <p:spPr bwMode="auto">
          <a:xfrm>
            <a:off x="7217465" y="6257337"/>
            <a:ext cx="961492" cy="384048"/>
          </a:xfrm>
          <a:prstGeom prst="rect">
            <a:avLst/>
          </a:prstGeom>
          <a:noFill/>
          <a:ln>
            <a:noFill/>
          </a:ln>
        </p:spPr>
      </p:pic>
    </p:spTree>
    <p:extLst>
      <p:ext uri="{BB962C8B-B14F-4D97-AF65-F5344CB8AC3E}">
        <p14:creationId xmlns:p14="http://schemas.microsoft.com/office/powerpoint/2010/main" val="4288724204"/>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28575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33399" y="1402283"/>
            <a:ext cx="5457825" cy="4154984"/>
          </a:xfrm>
          <a:prstGeom prst="rect">
            <a:avLst/>
          </a:prstGeom>
          <a:noFill/>
        </p:spPr>
        <p:txBody>
          <a:bodyPr wrap="square" rtlCol="0">
            <a:spAutoFit/>
          </a:bodyPr>
          <a:lstStyle/>
          <a:p>
            <a:endParaRPr lang="en-US" sz="2800" dirty="0" smtClean="0">
              <a:latin typeface="Arial" pitchFamily="34" charset="0"/>
              <a:cs typeface="Arial" pitchFamily="34" charset="0"/>
            </a:endParaRPr>
          </a:p>
          <a:p>
            <a:r>
              <a:rPr lang="en-US" sz="2800" b="1" dirty="0" smtClean="0">
                <a:solidFill>
                  <a:schemeClr val="accent1">
                    <a:lumMod val="75000"/>
                  </a:schemeClr>
                </a:solidFill>
                <a:latin typeface="Arial" pitchFamily="34" charset="0"/>
                <a:cs typeface="Arial" pitchFamily="34" charset="0"/>
              </a:rPr>
              <a:t>Goals of Three-Year Campaign </a:t>
            </a:r>
          </a:p>
          <a:p>
            <a:endParaRPr lang="en-US" b="1" dirty="0" smtClean="0">
              <a:latin typeface="Arial" pitchFamily="34" charset="0"/>
              <a:cs typeface="Arial" pitchFamily="34" charset="0"/>
            </a:endParaRPr>
          </a:p>
          <a:p>
            <a:r>
              <a:rPr lang="en-US" b="1" dirty="0" smtClean="0">
                <a:latin typeface="Arial" pitchFamily="34" charset="0"/>
                <a:cs typeface="Arial" pitchFamily="34" charset="0"/>
              </a:rPr>
              <a:t>Measurable </a:t>
            </a:r>
            <a:r>
              <a:rPr lang="en-US" b="1" dirty="0">
                <a:latin typeface="Arial" pitchFamily="34" charset="0"/>
                <a:cs typeface="Arial" pitchFamily="34" charset="0"/>
              </a:rPr>
              <a:t>improvements </a:t>
            </a:r>
            <a:r>
              <a:rPr lang="en-US" dirty="0">
                <a:latin typeface="Arial" pitchFamily="34" charset="0"/>
                <a:cs typeface="Arial" pitchFamily="34" charset="0"/>
              </a:rPr>
              <a:t>in high blood pressure prevention, </a:t>
            </a:r>
            <a:r>
              <a:rPr lang="en-US" dirty="0" smtClean="0">
                <a:latin typeface="Arial" pitchFamily="34" charset="0"/>
                <a:cs typeface="Arial" pitchFamily="34" charset="0"/>
              </a:rPr>
              <a:t>detection, and control  </a:t>
            </a:r>
            <a:endParaRPr lang="en-US" dirty="0">
              <a:latin typeface="Arial" pitchFamily="34" charset="0"/>
              <a:cs typeface="Arial" pitchFamily="34" charset="0"/>
            </a:endParaRPr>
          </a:p>
          <a:p>
            <a:pPr marL="742950" lvl="1" indent="-285750">
              <a:buFont typeface="Wingdings" pitchFamily="2" charset="2"/>
              <a:buChar char="§"/>
            </a:pPr>
            <a:r>
              <a:rPr lang="en-US" dirty="0">
                <a:latin typeface="Arial" pitchFamily="34" charset="0"/>
                <a:cs typeface="Arial" pitchFamily="34" charset="0"/>
              </a:rPr>
              <a:t>80% of patients at goal according to </a:t>
            </a:r>
            <a:r>
              <a:rPr lang="en-US" dirty="0" smtClean="0">
                <a:latin typeface="Arial" pitchFamily="34" charset="0"/>
                <a:cs typeface="Arial" pitchFamily="34" charset="0"/>
              </a:rPr>
              <a:t>JNC7</a:t>
            </a:r>
          </a:p>
          <a:p>
            <a:pPr marL="742950" lvl="1" indent="-285750">
              <a:buFont typeface="Wingdings" pitchFamily="2" charset="2"/>
              <a:buChar char="§"/>
            </a:pPr>
            <a:r>
              <a:rPr lang="en-US" dirty="0">
                <a:latin typeface="Arial" pitchFamily="34" charset="0"/>
                <a:cs typeface="Arial" pitchFamily="34" charset="0"/>
              </a:rPr>
              <a:t>75% of AMGA membership adopt (at least one) campaign planks</a:t>
            </a:r>
            <a:r>
              <a:rPr lang="en-US" dirty="0" smtClean="0">
                <a:latin typeface="Arial" pitchFamily="34" charset="0"/>
                <a:cs typeface="Arial" pitchFamily="34" charset="0"/>
              </a:rPr>
              <a:t>.</a:t>
            </a:r>
          </a:p>
          <a:p>
            <a:endParaRPr lang="en-US" b="1" dirty="0" smtClean="0">
              <a:latin typeface="Arial" pitchFamily="34" charset="0"/>
              <a:cs typeface="Arial" pitchFamily="34" charset="0"/>
            </a:endParaRPr>
          </a:p>
          <a:p>
            <a:r>
              <a:rPr lang="en-US" b="1" dirty="0" smtClean="0">
                <a:latin typeface="Arial" pitchFamily="34" charset="0"/>
                <a:cs typeface="Arial" pitchFamily="34" charset="0"/>
              </a:rPr>
              <a:t>Engage </a:t>
            </a:r>
            <a:r>
              <a:rPr lang="en-US" b="1" dirty="0">
                <a:latin typeface="Arial" pitchFamily="34" charset="0"/>
                <a:cs typeface="Arial" pitchFamily="34" charset="0"/>
              </a:rPr>
              <a:t>and empower patients </a:t>
            </a:r>
            <a:r>
              <a:rPr lang="en-US" dirty="0">
                <a:latin typeface="Arial" pitchFamily="34" charset="0"/>
                <a:cs typeface="Arial" pitchFamily="34" charset="0"/>
              </a:rPr>
              <a:t>to actively manage their health.</a:t>
            </a:r>
          </a:p>
          <a:p>
            <a:pPr lvl="1"/>
            <a:endParaRPr lang="en-US" dirty="0" smtClean="0">
              <a:latin typeface="Arial" pitchFamily="34" charset="0"/>
              <a:cs typeface="Arial" pitchFamily="34" charset="0"/>
            </a:endParaRPr>
          </a:p>
          <a:p>
            <a:pPr lvl="1"/>
            <a:endParaRPr lang="en-US" sz="2800" dirty="0" smtClean="0">
              <a:latin typeface="Arial" pitchFamily="34" charset="0"/>
              <a:cs typeface="Arial" pitchFamily="34" charset="0"/>
            </a:endParaRPr>
          </a:p>
        </p:txBody>
      </p:sp>
      <p:pic>
        <p:nvPicPr>
          <p:cNvPr id="8" name="Picture 2" descr="http://www.wellness.ri.gov/img/Blood%20Pressure%20Cuff.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1225" y="1399172"/>
            <a:ext cx="3152775" cy="39435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Slide Number Placeholder 4"/>
          <p:cNvSpPr txBox="1">
            <a:spLocks/>
          </p:cNvSpPr>
          <p:nvPr/>
        </p:nvSpPr>
        <p:spPr>
          <a:xfrm>
            <a:off x="8272584" y="6165585"/>
            <a:ext cx="7620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lumMod val="85000"/>
                    <a:lumOff val="1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B5D6DF-0046-4AD6-B9C1-F073F6C4C3BB}" type="slidenum">
              <a:rPr lang="en-US" smtClean="0"/>
              <a:pPr/>
              <a:t>4</a:t>
            </a:fld>
            <a:endParaRPr lang="en-US" dirty="0"/>
          </a:p>
        </p:txBody>
      </p:sp>
      <p:pic>
        <p:nvPicPr>
          <p:cNvPr id="9" name="Picture 4" descr="S:\AMGA Staff\AMGA LOGO 2012\AMGA LOGO 2012\AMGA only\AMGA_only_web.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4216" r="97808"/>
                    </a14:imgEffect>
                  </a14:imgLayer>
                </a14:imgProps>
              </a:ext>
              <a:ext uri="{28A0092B-C50C-407E-A947-70E740481C1C}">
                <a14:useLocalDpi xmlns:a14="http://schemas.microsoft.com/office/drawing/2010/main" val="0"/>
              </a:ext>
            </a:extLst>
          </a:blip>
          <a:srcRect/>
          <a:stretch>
            <a:fillRect/>
          </a:stretch>
        </p:blipFill>
        <p:spPr bwMode="auto">
          <a:xfrm>
            <a:off x="838200" y="6246223"/>
            <a:ext cx="1211138" cy="31657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MGF.tif"/>
          <p:cNvPicPr>
            <a:picLocks noChangeAspect="1"/>
          </p:cNvPicPr>
          <p:nvPr/>
        </p:nvPicPr>
        <p:blipFill>
          <a:blip r:embed="rId7" cstate="print">
            <a:extLst>
              <a:ext uri="{BEBA8EAE-BF5A-486C-A8C5-ECC9F3942E4B}">
                <a14:imgProps xmlns:a14="http://schemas.microsoft.com/office/drawing/2010/main">
                  <a14:imgLayer r:embed="rId8">
                    <a14:imgEffect>
                      <a14:backgroundRemoval t="6786" b="71786" l="0" r="100000"/>
                    </a14:imgEffect>
                  </a14:imgLayer>
                </a14:imgProps>
              </a:ext>
              <a:ext uri="{28A0092B-C50C-407E-A947-70E740481C1C}">
                <a14:useLocalDpi xmlns:a14="http://schemas.microsoft.com/office/drawing/2010/main" val="0"/>
              </a:ext>
            </a:extLst>
          </a:blip>
          <a:srcRect/>
          <a:stretch>
            <a:fillRect/>
          </a:stretch>
        </p:blipFill>
        <p:spPr bwMode="auto">
          <a:xfrm>
            <a:off x="7217465" y="6257337"/>
            <a:ext cx="961492" cy="384048"/>
          </a:xfrm>
          <a:prstGeom prst="rect">
            <a:avLst/>
          </a:prstGeom>
          <a:noFill/>
          <a:ln>
            <a:noFill/>
          </a:ln>
        </p:spPr>
      </p:pic>
    </p:spTree>
    <p:extLst>
      <p:ext uri="{BB962C8B-B14F-4D97-AF65-F5344CB8AC3E}">
        <p14:creationId xmlns:p14="http://schemas.microsoft.com/office/powerpoint/2010/main" val="35333686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33400" y="1447800"/>
            <a:ext cx="8153400" cy="381000"/>
          </a:xfrm>
        </p:spPr>
        <p:txBody>
          <a:bodyPr>
            <a:normAutofit fontScale="90000"/>
          </a:bodyPr>
          <a:lstStyle/>
          <a:p>
            <a:r>
              <a:rPr lang="en-US" sz="4000" b="1" dirty="0" smtClean="0">
                <a:solidFill>
                  <a:schemeClr val="accent1">
                    <a:lumMod val="75000"/>
                  </a:schemeClr>
                </a:solidFill>
                <a:latin typeface="Arial" pitchFamily="34" charset="0"/>
                <a:cs typeface="Arial" pitchFamily="34" charset="0"/>
              </a:rPr>
              <a:t>Medical Groups: What You </a:t>
            </a:r>
            <a:r>
              <a:rPr lang="en-US" sz="4000" b="1" dirty="0">
                <a:solidFill>
                  <a:schemeClr val="accent1">
                    <a:lumMod val="75000"/>
                  </a:schemeClr>
                </a:solidFill>
                <a:latin typeface="Arial" pitchFamily="34" charset="0"/>
                <a:cs typeface="Arial" pitchFamily="34" charset="0"/>
              </a:rPr>
              <a:t>D</a:t>
            </a:r>
            <a:r>
              <a:rPr lang="en-US" sz="4000" b="1" dirty="0" smtClean="0">
                <a:solidFill>
                  <a:schemeClr val="accent1">
                    <a:lumMod val="75000"/>
                  </a:schemeClr>
                </a:solidFill>
                <a:latin typeface="Arial" pitchFamily="34" charset="0"/>
                <a:cs typeface="Arial" pitchFamily="34" charset="0"/>
              </a:rPr>
              <a:t>o </a:t>
            </a:r>
            <a:endParaRPr lang="en-US" sz="4000" b="1" dirty="0">
              <a:solidFill>
                <a:schemeClr val="accent1">
                  <a:lumMod val="75000"/>
                </a:schemeClr>
              </a:solidFill>
              <a:latin typeface="Arial" pitchFamily="34" charset="0"/>
              <a:cs typeface="Arial" pitchFamily="34" charset="0"/>
            </a:endParaRPr>
          </a:p>
        </p:txBody>
      </p:sp>
      <p:sp>
        <p:nvSpPr>
          <p:cNvPr id="26629" name="Rectangle 10"/>
          <p:cNvSpPr>
            <a:spLocks noChangeArrowheads="1"/>
          </p:cNvSpPr>
          <p:nvPr/>
        </p:nvSpPr>
        <p:spPr bwMode="auto">
          <a:xfrm>
            <a:off x="533400" y="2438400"/>
            <a:ext cx="3733800" cy="2523768"/>
          </a:xfrm>
          <a:prstGeom prst="rect">
            <a:avLst/>
          </a:prstGeom>
          <a:noFill/>
          <a:ln w="9525">
            <a:noFill/>
            <a:miter lim="800000"/>
            <a:headEnd/>
            <a:tailEnd/>
          </a:ln>
        </p:spPr>
        <p:txBody>
          <a:bodyPr wrap="square">
            <a:spAutoFit/>
          </a:bodyPr>
          <a:lstStyle/>
          <a:p>
            <a:r>
              <a:rPr lang="en-US" sz="2800" dirty="0">
                <a:latin typeface="Arial" pitchFamily="34" charset="0"/>
                <a:cs typeface="Arial" pitchFamily="34" charset="0"/>
              </a:rPr>
              <a:t>Adopt one or more </a:t>
            </a:r>
            <a:r>
              <a:rPr lang="en-US" sz="2800" dirty="0" smtClean="0">
                <a:latin typeface="Arial" pitchFamily="34" charset="0"/>
                <a:cs typeface="Arial" pitchFamily="34" charset="0"/>
              </a:rPr>
              <a:t>care </a:t>
            </a:r>
            <a:r>
              <a:rPr lang="en-US" sz="2800" dirty="0">
                <a:latin typeface="Arial" pitchFamily="34" charset="0"/>
                <a:cs typeface="Arial" pitchFamily="34" charset="0"/>
              </a:rPr>
              <a:t>processes that lead to measureable improvements in blood pressure control</a:t>
            </a:r>
          </a:p>
          <a:p>
            <a:pPr>
              <a:buFont typeface="Arial" charset="0"/>
              <a:buNone/>
            </a:pPr>
            <a:endParaRPr lang="en-US" dirty="0">
              <a:solidFill>
                <a:srgbClr val="0070C0"/>
              </a:solidFill>
            </a:endParaRPr>
          </a:p>
        </p:txBody>
      </p:sp>
      <p:pic>
        <p:nvPicPr>
          <p:cNvPr id="1033" name="Picture 9" descr="Physicians"/>
          <p:cNvPicPr>
            <a:picLocks noChangeAspect="1" noChangeArrowheads="1"/>
          </p:cNvPicPr>
          <p:nvPr/>
        </p:nvPicPr>
        <p:blipFill>
          <a:blip r:embed="rId3" cstate="print"/>
          <a:srcRect/>
          <a:stretch>
            <a:fillRect/>
          </a:stretch>
        </p:blipFill>
        <p:spPr bwMode="auto">
          <a:xfrm>
            <a:off x="4371474" y="2138184"/>
            <a:ext cx="4405122" cy="312420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3" name="Slide Number Placeholder 4"/>
          <p:cNvSpPr txBox="1">
            <a:spLocks/>
          </p:cNvSpPr>
          <p:nvPr/>
        </p:nvSpPr>
        <p:spPr>
          <a:xfrm>
            <a:off x="8272584" y="6165585"/>
            <a:ext cx="7620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lumMod val="85000"/>
                    <a:lumOff val="1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B5D6DF-0046-4AD6-B9C1-F073F6C4C3BB}" type="slidenum">
              <a:rPr lang="en-US" smtClean="0"/>
              <a:pPr/>
              <a:t>5</a:t>
            </a:fld>
            <a:endParaRPr lang="en-US" dirty="0"/>
          </a:p>
        </p:txBody>
      </p:sp>
      <p:pic>
        <p:nvPicPr>
          <p:cNvPr id="8" name="Picture 4" descr="S:\AMGA Staff\AMGA LOGO 2012\AMGA LOGO 2012\AMGA only\AMGA_only_web.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4216" r="97808"/>
                    </a14:imgEffect>
                  </a14:imgLayer>
                </a14:imgProps>
              </a:ext>
              <a:ext uri="{28A0092B-C50C-407E-A947-70E740481C1C}">
                <a14:useLocalDpi xmlns:a14="http://schemas.microsoft.com/office/drawing/2010/main" val="0"/>
              </a:ext>
            </a:extLst>
          </a:blip>
          <a:srcRect/>
          <a:stretch>
            <a:fillRect/>
          </a:stretch>
        </p:blipFill>
        <p:spPr bwMode="auto">
          <a:xfrm>
            <a:off x="838200" y="6246223"/>
            <a:ext cx="1211138" cy="3165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MGF.tif"/>
          <p:cNvPicPr>
            <a:picLocks noChangeAspect="1"/>
          </p:cNvPicPr>
          <p:nvPr/>
        </p:nvPicPr>
        <p:blipFill>
          <a:blip r:embed="rId6" cstate="print">
            <a:extLst>
              <a:ext uri="{BEBA8EAE-BF5A-486C-A8C5-ECC9F3942E4B}">
                <a14:imgProps xmlns:a14="http://schemas.microsoft.com/office/drawing/2010/main">
                  <a14:imgLayer r:embed="rId7">
                    <a14:imgEffect>
                      <a14:backgroundRemoval t="6786" b="71786" l="0" r="100000"/>
                    </a14:imgEffect>
                  </a14:imgLayer>
                </a14:imgProps>
              </a:ext>
              <a:ext uri="{28A0092B-C50C-407E-A947-70E740481C1C}">
                <a14:useLocalDpi xmlns:a14="http://schemas.microsoft.com/office/drawing/2010/main" val="0"/>
              </a:ext>
            </a:extLst>
          </a:blip>
          <a:srcRect/>
          <a:stretch>
            <a:fillRect/>
          </a:stretch>
        </p:blipFill>
        <p:spPr bwMode="auto">
          <a:xfrm>
            <a:off x="7217465" y="6257337"/>
            <a:ext cx="961492" cy="384048"/>
          </a:xfrm>
          <a:prstGeom prst="rect">
            <a:avLst/>
          </a:prstGeom>
          <a:noFill/>
          <a:ln>
            <a:noFill/>
          </a:ln>
        </p:spPr>
      </p:pic>
    </p:spTree>
    <p:extLst>
      <p:ext uri="{BB962C8B-B14F-4D97-AF65-F5344CB8AC3E}">
        <p14:creationId xmlns:p14="http://schemas.microsoft.com/office/powerpoint/2010/main" val="9847154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304800" y="0"/>
            <a:ext cx="8763000" cy="1676400"/>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chemeClr val="accent1">
                    <a:lumMod val="75000"/>
                  </a:schemeClr>
                </a:solidFill>
                <a:latin typeface="Arial" pitchFamily="34" charset="0"/>
                <a:cs typeface="Arial" pitchFamily="34" charset="0"/>
              </a:rPr>
              <a:t>80% of Patients at Goal </a:t>
            </a:r>
            <a:r>
              <a:rPr lang="en-US" sz="3600" b="1" dirty="0" smtClean="0">
                <a:solidFill>
                  <a:schemeClr val="accent1">
                    <a:lumMod val="75000"/>
                  </a:schemeClr>
                </a:solidFill>
                <a:latin typeface="Arial" pitchFamily="34" charset="0"/>
                <a:cs typeface="Arial" pitchFamily="34" charset="0"/>
              </a:rPr>
              <a:t>Blood Pressure</a:t>
            </a:r>
            <a:endParaRPr lang="en-US" sz="3600" b="1" dirty="0">
              <a:solidFill>
                <a:schemeClr val="accent1">
                  <a:lumMod val="75000"/>
                </a:schemeClr>
              </a:solidFill>
              <a:latin typeface="Arial" pitchFamily="34" charset="0"/>
              <a:cs typeface="Arial" pitchFamily="34" charset="0"/>
            </a:endParaRPr>
          </a:p>
        </p:txBody>
      </p:sp>
      <p:sp>
        <p:nvSpPr>
          <p:cNvPr id="9" name="Oval 8"/>
          <p:cNvSpPr/>
          <p:nvPr/>
        </p:nvSpPr>
        <p:spPr>
          <a:xfrm>
            <a:off x="2766794" y="1371600"/>
            <a:ext cx="3589338" cy="1346200"/>
          </a:xfrm>
          <a:prstGeom prst="ellipse">
            <a:avLst/>
          </a:prstGeom>
          <a:solidFill>
            <a:schemeClr val="accent1">
              <a:lumMod val="20000"/>
              <a:lumOff val="80000"/>
            </a:schemeClr>
          </a:solidFill>
          <a:ln w="3175">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accent1">
                    <a:lumMod val="75000"/>
                  </a:schemeClr>
                </a:solidFill>
                <a:latin typeface="Arial" pitchFamily="34" charset="0"/>
                <a:cs typeface="Arial" pitchFamily="34" charset="0"/>
              </a:rPr>
              <a:t>Processes to </a:t>
            </a:r>
            <a:br>
              <a:rPr lang="en-US" sz="2800" b="1" dirty="0">
                <a:solidFill>
                  <a:schemeClr val="accent1">
                    <a:lumMod val="75000"/>
                  </a:schemeClr>
                </a:solidFill>
                <a:latin typeface="Arial" pitchFamily="34" charset="0"/>
                <a:cs typeface="Arial" pitchFamily="34" charset="0"/>
              </a:rPr>
            </a:br>
            <a:r>
              <a:rPr lang="en-US" sz="2800" b="1" dirty="0">
                <a:solidFill>
                  <a:schemeClr val="accent1">
                    <a:lumMod val="75000"/>
                  </a:schemeClr>
                </a:solidFill>
                <a:latin typeface="Arial" pitchFamily="34" charset="0"/>
                <a:cs typeface="Arial" pitchFamily="34" charset="0"/>
              </a:rPr>
              <a:t>Achieve Goal</a:t>
            </a:r>
          </a:p>
        </p:txBody>
      </p:sp>
      <p:cxnSp>
        <p:nvCxnSpPr>
          <p:cNvPr id="18" name="Straight Connector 17"/>
          <p:cNvCxnSpPr>
            <a:endCxn id="16" idx="0"/>
          </p:cNvCxnSpPr>
          <p:nvPr/>
        </p:nvCxnSpPr>
        <p:spPr>
          <a:xfrm flipH="1">
            <a:off x="936625" y="3633788"/>
            <a:ext cx="3175" cy="198437"/>
          </a:xfrm>
          <a:prstGeom prst="line">
            <a:avLst/>
          </a:prstGeom>
          <a:gradFill>
            <a:gsLst>
              <a:gs pos="0">
                <a:schemeClr val="accent3">
                  <a:lumMod val="100000"/>
                </a:schemeClr>
              </a:gs>
              <a:gs pos="85000">
                <a:srgbClr val="CDDDAC"/>
              </a:gs>
              <a:gs pos="29000">
                <a:srgbClr val="C3D69B"/>
              </a:gs>
              <a:gs pos="100000">
                <a:schemeClr val="accent3">
                  <a:lumMod val="20000"/>
                  <a:lumOff val="8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30" name="Straight Connector 29"/>
          <p:cNvCxnSpPr>
            <a:endCxn id="29" idx="0"/>
          </p:cNvCxnSpPr>
          <p:nvPr/>
        </p:nvCxnSpPr>
        <p:spPr>
          <a:xfrm>
            <a:off x="6254750" y="3633788"/>
            <a:ext cx="115888" cy="200025"/>
          </a:xfrm>
          <a:prstGeom prst="line">
            <a:avLst/>
          </a:prstGeom>
          <a:gradFill>
            <a:gsLst>
              <a:gs pos="0">
                <a:schemeClr val="accent3">
                  <a:lumMod val="100000"/>
                </a:schemeClr>
              </a:gs>
              <a:gs pos="85000">
                <a:srgbClr val="CDDDAC"/>
              </a:gs>
              <a:gs pos="29000">
                <a:srgbClr val="C3D69B"/>
              </a:gs>
              <a:gs pos="100000">
                <a:schemeClr val="accent3">
                  <a:lumMod val="20000"/>
                  <a:lumOff val="8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cxnSp>
      <p:grpSp>
        <p:nvGrpSpPr>
          <p:cNvPr id="2" name="Group 9"/>
          <p:cNvGrpSpPr>
            <a:grpSpLocks/>
          </p:cNvGrpSpPr>
          <p:nvPr/>
        </p:nvGrpSpPr>
        <p:grpSpPr bwMode="auto">
          <a:xfrm>
            <a:off x="7315200" y="3633788"/>
            <a:ext cx="1752600" cy="1341437"/>
            <a:chOff x="7315200" y="3634246"/>
            <a:chExt cx="1752600" cy="1341612"/>
          </a:xfrm>
          <a:solidFill>
            <a:schemeClr val="accent4">
              <a:lumMod val="60000"/>
              <a:lumOff val="40000"/>
            </a:schemeClr>
          </a:solidFill>
          <a:scene3d>
            <a:camera prst="orthographicFront">
              <a:rot lat="0" lon="0" rev="0"/>
            </a:camera>
            <a:lightRig rig="contrasting" dir="t">
              <a:rot lat="0" lon="0" rev="7800000"/>
            </a:lightRig>
          </a:scene3d>
        </p:grpSpPr>
        <p:sp>
          <p:nvSpPr>
            <p:cNvPr id="33" name="Oval 32"/>
            <p:cNvSpPr/>
            <p:nvPr/>
          </p:nvSpPr>
          <p:spPr>
            <a:xfrm>
              <a:off x="7315200" y="3832709"/>
              <a:ext cx="1752600" cy="1143149"/>
            </a:xfrm>
            <a:prstGeom prst="ellipse">
              <a:avLst/>
            </a:prstGeom>
            <a:grpFill/>
            <a:ln w="3175">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200" kern="400" dirty="0">
                  <a:solidFill>
                    <a:srgbClr val="3F5E00"/>
                  </a:solidFill>
                </a:rPr>
                <a:t> </a:t>
              </a:r>
              <a:r>
                <a:rPr lang="en-US" sz="1100" b="1" kern="400" dirty="0">
                  <a:solidFill>
                    <a:schemeClr val="tx1"/>
                  </a:solidFill>
                  <a:latin typeface="Arial" pitchFamily="34" charset="0"/>
                  <a:cs typeface="Arial" pitchFamily="34" charset="0"/>
                </a:rPr>
                <a:t>Prevention, engagement, and self-management  program in place</a:t>
              </a:r>
            </a:p>
          </p:txBody>
        </p:sp>
        <p:cxnSp>
          <p:nvCxnSpPr>
            <p:cNvPr id="34" name="Straight Connector 33"/>
            <p:cNvCxnSpPr/>
            <p:nvPr/>
          </p:nvCxnSpPr>
          <p:spPr>
            <a:xfrm flipH="1">
              <a:off x="8189913" y="3634246"/>
              <a:ext cx="3175" cy="198463"/>
            </a:xfrm>
            <a:prstGeom prst="line">
              <a:avLst/>
            </a:prstGeom>
            <a:grpFill/>
            <a:ln w="28575">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cxnSp>
      </p:grpSp>
      <p:grpSp>
        <p:nvGrpSpPr>
          <p:cNvPr id="3" name="Group 12"/>
          <p:cNvGrpSpPr>
            <a:grpSpLocks/>
          </p:cNvGrpSpPr>
          <p:nvPr/>
        </p:nvGrpSpPr>
        <p:grpSpPr bwMode="auto">
          <a:xfrm>
            <a:off x="5486400" y="3638550"/>
            <a:ext cx="1766888" cy="1336675"/>
            <a:chOff x="5487139" y="3638000"/>
            <a:chExt cx="1766888" cy="1337858"/>
          </a:xfrm>
          <a:solidFill>
            <a:schemeClr val="accent4">
              <a:lumMod val="60000"/>
              <a:lumOff val="40000"/>
            </a:schemeClr>
          </a:solidFill>
          <a:scene3d>
            <a:camera prst="orthographicFront">
              <a:rot lat="0" lon="0" rev="0"/>
            </a:camera>
            <a:lightRig rig="contrasting" dir="t">
              <a:rot lat="0" lon="0" rev="7800000"/>
            </a:lightRig>
          </a:scene3d>
        </p:grpSpPr>
        <p:cxnSp>
          <p:nvCxnSpPr>
            <p:cNvPr id="37" name="Straight Connector 36"/>
            <p:cNvCxnSpPr/>
            <p:nvPr/>
          </p:nvCxnSpPr>
          <p:spPr>
            <a:xfrm flipH="1">
              <a:off x="6376139" y="3638000"/>
              <a:ext cx="3175" cy="198614"/>
            </a:xfrm>
            <a:prstGeom prst="line">
              <a:avLst/>
            </a:prstGeom>
            <a:grpFill/>
            <a:ln w="28575">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cxnSp>
        <p:sp>
          <p:nvSpPr>
            <p:cNvPr id="29" name="Oval 28"/>
            <p:cNvSpPr/>
            <p:nvPr/>
          </p:nvSpPr>
          <p:spPr>
            <a:xfrm>
              <a:off x="5487139" y="3833436"/>
              <a:ext cx="1766888" cy="1142422"/>
            </a:xfrm>
            <a:prstGeom prst="ellipse">
              <a:avLst/>
            </a:prstGeom>
            <a:grpFill/>
            <a:ln w="3175">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100" b="1" kern="400" dirty="0">
                  <a:solidFill>
                    <a:schemeClr val="tx1"/>
                  </a:solidFill>
                  <a:latin typeface="Arial" pitchFamily="34" charset="0"/>
                  <a:cs typeface="Arial" pitchFamily="34" charset="0"/>
                </a:rPr>
                <a:t>All patients not at goal and with </a:t>
              </a:r>
              <a:br>
                <a:rPr lang="en-US" sz="1100" b="1" kern="400" dirty="0">
                  <a:solidFill>
                    <a:schemeClr val="tx1"/>
                  </a:solidFill>
                  <a:latin typeface="Arial" pitchFamily="34" charset="0"/>
                  <a:cs typeface="Arial" pitchFamily="34" charset="0"/>
                </a:rPr>
              </a:br>
              <a:r>
                <a:rPr lang="en-US" sz="1100" b="1" kern="400" dirty="0">
                  <a:solidFill>
                    <a:schemeClr val="tx1"/>
                  </a:solidFill>
                  <a:latin typeface="Arial" pitchFamily="34" charset="0"/>
                  <a:cs typeface="Arial" pitchFamily="34" charset="0"/>
                </a:rPr>
                <a:t>new Rx seen within 30 days</a:t>
              </a:r>
            </a:p>
          </p:txBody>
        </p:sp>
      </p:grpSp>
      <p:grpSp>
        <p:nvGrpSpPr>
          <p:cNvPr id="6" name="Group 5"/>
          <p:cNvGrpSpPr>
            <a:grpSpLocks/>
          </p:cNvGrpSpPr>
          <p:nvPr/>
        </p:nvGrpSpPr>
        <p:grpSpPr bwMode="auto">
          <a:xfrm>
            <a:off x="1873250" y="3633788"/>
            <a:ext cx="1752600" cy="1341437"/>
            <a:chOff x="1846118" y="3634246"/>
            <a:chExt cx="1752600" cy="1341612"/>
          </a:xfrm>
          <a:solidFill>
            <a:schemeClr val="accent4">
              <a:lumMod val="60000"/>
              <a:lumOff val="40000"/>
            </a:schemeClr>
          </a:solidFill>
          <a:scene3d>
            <a:camera prst="orthographicFront">
              <a:rot lat="0" lon="0" rev="0"/>
            </a:camera>
            <a:lightRig rig="contrasting" dir="t">
              <a:rot lat="0" lon="0" rev="7800000"/>
            </a:lightRig>
          </a:scene3d>
        </p:grpSpPr>
        <p:grpSp>
          <p:nvGrpSpPr>
            <p:cNvPr id="27672" name="Group 21"/>
            <p:cNvGrpSpPr>
              <a:grpSpLocks/>
            </p:cNvGrpSpPr>
            <p:nvPr/>
          </p:nvGrpSpPr>
          <p:grpSpPr bwMode="auto">
            <a:xfrm>
              <a:off x="1846118" y="3634246"/>
              <a:ext cx="1752600" cy="1341612"/>
              <a:chOff x="-211282" y="3611388"/>
              <a:chExt cx="1752600" cy="1341612"/>
            </a:xfrm>
            <a:grpFill/>
          </p:grpSpPr>
          <p:sp>
            <p:nvSpPr>
              <p:cNvPr id="23" name="Oval 22"/>
              <p:cNvSpPr/>
              <p:nvPr/>
            </p:nvSpPr>
            <p:spPr>
              <a:xfrm>
                <a:off x="-211282" y="3809851"/>
                <a:ext cx="1752600" cy="1143149"/>
              </a:xfrm>
              <a:prstGeom prst="ellipse">
                <a:avLst/>
              </a:prstGeom>
              <a:grpFill/>
              <a:ln w="3175">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100" b="1" kern="400" dirty="0">
                    <a:solidFill>
                      <a:schemeClr val="tx1"/>
                    </a:solidFill>
                    <a:latin typeface="Arial" pitchFamily="34" charset="0"/>
                    <a:cs typeface="Arial" pitchFamily="34" charset="0"/>
                  </a:rPr>
                  <a:t>Hypertension Guideline used </a:t>
                </a:r>
                <a:br>
                  <a:rPr lang="en-US" sz="1100" b="1" kern="400" dirty="0">
                    <a:solidFill>
                      <a:schemeClr val="tx1"/>
                    </a:solidFill>
                    <a:latin typeface="Arial" pitchFamily="34" charset="0"/>
                    <a:cs typeface="Arial" pitchFamily="34" charset="0"/>
                  </a:rPr>
                </a:br>
                <a:r>
                  <a:rPr lang="en-US" sz="1100" b="1" kern="400" dirty="0">
                    <a:solidFill>
                      <a:schemeClr val="tx1"/>
                    </a:solidFill>
                    <a:latin typeface="Arial" pitchFamily="34" charset="0"/>
                    <a:cs typeface="Arial" pitchFamily="34" charset="0"/>
                  </a:rPr>
                  <a:t>and adherence monitored</a:t>
                </a:r>
              </a:p>
            </p:txBody>
          </p:sp>
          <p:cxnSp>
            <p:nvCxnSpPr>
              <p:cNvPr id="24" name="Straight Connector 23"/>
              <p:cNvCxnSpPr>
                <a:endCxn id="23" idx="0"/>
              </p:cNvCxnSpPr>
              <p:nvPr/>
            </p:nvCxnSpPr>
            <p:spPr>
              <a:xfrm flipH="1">
                <a:off x="665018" y="3611388"/>
                <a:ext cx="3175" cy="198463"/>
              </a:xfrm>
              <a:prstGeom prst="line">
                <a:avLst/>
              </a:prstGeom>
              <a:grpFill/>
              <a:ln w="3175">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cxnSp>
        </p:grpSp>
        <p:cxnSp>
          <p:nvCxnSpPr>
            <p:cNvPr id="39" name="Straight Connector 38"/>
            <p:cNvCxnSpPr/>
            <p:nvPr/>
          </p:nvCxnSpPr>
          <p:spPr>
            <a:xfrm flipH="1">
              <a:off x="2720831" y="3635833"/>
              <a:ext cx="3175" cy="198464"/>
            </a:xfrm>
            <a:prstGeom prst="line">
              <a:avLst/>
            </a:prstGeom>
            <a:grpFill/>
            <a:ln w="28575">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cxnSp>
      </p:grpSp>
      <p:grpSp>
        <p:nvGrpSpPr>
          <p:cNvPr id="10" name="Group 3"/>
          <p:cNvGrpSpPr>
            <a:grpSpLocks/>
          </p:cNvGrpSpPr>
          <p:nvPr/>
        </p:nvGrpSpPr>
        <p:grpSpPr bwMode="auto">
          <a:xfrm>
            <a:off x="60325" y="3635375"/>
            <a:ext cx="1752600" cy="1339850"/>
            <a:chOff x="60108" y="3635494"/>
            <a:chExt cx="1752600" cy="1340364"/>
          </a:xfrm>
          <a:solidFill>
            <a:schemeClr val="accent4">
              <a:lumMod val="60000"/>
              <a:lumOff val="40000"/>
            </a:schemeClr>
          </a:solidFill>
          <a:scene3d>
            <a:camera prst="orthographicFront">
              <a:rot lat="0" lon="0" rev="0"/>
            </a:camera>
            <a:lightRig rig="contrasting" dir="t">
              <a:rot lat="0" lon="0" rev="7800000"/>
            </a:lightRig>
          </a:scene3d>
        </p:grpSpPr>
        <p:sp>
          <p:nvSpPr>
            <p:cNvPr id="16" name="Oval 15"/>
            <p:cNvSpPr/>
            <p:nvPr/>
          </p:nvSpPr>
          <p:spPr>
            <a:xfrm>
              <a:off x="60108" y="3832420"/>
              <a:ext cx="1752600" cy="1143438"/>
            </a:xfrm>
            <a:prstGeom prst="ellipse">
              <a:avLst/>
            </a:prstGeom>
            <a:grpFill/>
            <a:ln w="3175">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100" b="1" kern="400" dirty="0">
                  <a:solidFill>
                    <a:schemeClr val="tx1"/>
                  </a:solidFill>
                  <a:latin typeface="Arial" pitchFamily="34" charset="0"/>
                  <a:cs typeface="Arial" pitchFamily="34" charset="0"/>
                </a:rPr>
                <a:t>Direct Care Staff trained in accurate BP measurement  </a:t>
              </a:r>
            </a:p>
          </p:txBody>
        </p:sp>
        <p:cxnSp>
          <p:nvCxnSpPr>
            <p:cNvPr id="40" name="Straight Connector 39"/>
            <p:cNvCxnSpPr/>
            <p:nvPr/>
          </p:nvCxnSpPr>
          <p:spPr>
            <a:xfrm flipH="1">
              <a:off x="934821" y="3635494"/>
              <a:ext cx="3175" cy="198514"/>
            </a:xfrm>
            <a:prstGeom prst="line">
              <a:avLst/>
            </a:prstGeom>
            <a:grpFill/>
            <a:ln w="28575">
              <a:noFill/>
            </a:ln>
            <a:effectLst/>
            <a:sp3d>
              <a:bevelT w="139700" h="139700"/>
            </a:sp3d>
          </p:spPr>
          <p:style>
            <a:lnRef idx="1">
              <a:schemeClr val="accent1"/>
            </a:lnRef>
            <a:fillRef idx="0">
              <a:schemeClr val="accent1"/>
            </a:fillRef>
            <a:effectRef idx="0">
              <a:schemeClr val="accent1"/>
            </a:effectRef>
            <a:fontRef idx="minor">
              <a:schemeClr val="tx1"/>
            </a:fontRef>
          </p:style>
        </p:cxnSp>
      </p:grpSp>
      <p:sp>
        <p:nvSpPr>
          <p:cNvPr id="45" name="Oval 44"/>
          <p:cNvSpPr/>
          <p:nvPr/>
        </p:nvSpPr>
        <p:spPr>
          <a:xfrm>
            <a:off x="954088" y="5181600"/>
            <a:ext cx="1752600" cy="1143000"/>
          </a:xfrm>
          <a:prstGeom prst="ellipse">
            <a:avLst/>
          </a:prstGeom>
          <a:solidFill>
            <a:schemeClr val="bg2">
              <a:lumMod val="50000"/>
            </a:schemeClr>
          </a:solidFill>
          <a:ln w="3175">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100" b="1" kern="400" dirty="0">
                <a:solidFill>
                  <a:schemeClr val="bg1"/>
                </a:solidFill>
                <a:latin typeface="Arial" pitchFamily="34" charset="0"/>
                <a:cs typeface="Arial" pitchFamily="34" charset="0"/>
              </a:rPr>
              <a:t>Registry </a:t>
            </a:r>
            <a:r>
              <a:rPr lang="en-US" sz="1100" b="1" kern="400" dirty="0" smtClean="0">
                <a:solidFill>
                  <a:schemeClr val="bg1"/>
                </a:solidFill>
                <a:latin typeface="Arial" pitchFamily="34" charset="0"/>
                <a:cs typeface="Arial" pitchFamily="34" charset="0"/>
              </a:rPr>
              <a:t>used</a:t>
            </a:r>
            <a:r>
              <a:rPr lang="en-US" sz="1100" b="1" kern="400" dirty="0">
                <a:solidFill>
                  <a:schemeClr val="bg1"/>
                </a:solidFill>
                <a:latin typeface="Arial" pitchFamily="34" charset="0"/>
                <a:cs typeface="Arial" pitchFamily="34" charset="0"/>
              </a:rPr>
              <a:t/>
            </a:r>
            <a:br>
              <a:rPr lang="en-US" sz="1100" b="1" kern="400" dirty="0">
                <a:solidFill>
                  <a:schemeClr val="bg1"/>
                </a:solidFill>
                <a:latin typeface="Arial" pitchFamily="34" charset="0"/>
                <a:cs typeface="Arial" pitchFamily="34" charset="0"/>
              </a:rPr>
            </a:br>
            <a:r>
              <a:rPr lang="en-US" sz="1100" b="1" kern="400" dirty="0">
                <a:solidFill>
                  <a:schemeClr val="bg1"/>
                </a:solidFill>
                <a:latin typeface="Arial" pitchFamily="34" charset="0"/>
                <a:cs typeface="Arial" pitchFamily="34" charset="0"/>
              </a:rPr>
              <a:t>to </a:t>
            </a:r>
            <a:r>
              <a:rPr lang="en-US" sz="1100" b="1" kern="400" dirty="0" smtClean="0">
                <a:solidFill>
                  <a:schemeClr val="bg1"/>
                </a:solidFill>
                <a:latin typeface="Arial" pitchFamily="34" charset="0"/>
                <a:cs typeface="Arial" pitchFamily="34" charset="0"/>
              </a:rPr>
              <a:t>identify </a:t>
            </a:r>
            <a:r>
              <a:rPr lang="en-US" sz="1100" b="1" kern="400" dirty="0">
                <a:solidFill>
                  <a:schemeClr val="bg1"/>
                </a:solidFill>
                <a:latin typeface="Arial" pitchFamily="34" charset="0"/>
                <a:cs typeface="Arial" pitchFamily="34" charset="0"/>
              </a:rPr>
              <a:t>and </a:t>
            </a:r>
            <a:r>
              <a:rPr lang="en-US" sz="1100" b="1" kern="400" dirty="0" smtClean="0">
                <a:solidFill>
                  <a:schemeClr val="bg1"/>
                </a:solidFill>
                <a:latin typeface="Arial" pitchFamily="34" charset="0"/>
                <a:cs typeface="Arial" pitchFamily="34" charset="0"/>
              </a:rPr>
              <a:t>track </a:t>
            </a:r>
            <a:r>
              <a:rPr lang="en-US" sz="1100" b="1" kern="400" dirty="0">
                <a:solidFill>
                  <a:schemeClr val="bg1"/>
                </a:solidFill>
                <a:latin typeface="Arial" pitchFamily="34" charset="0"/>
                <a:cs typeface="Arial" pitchFamily="34" charset="0"/>
              </a:rPr>
              <a:t>h</a:t>
            </a:r>
            <a:r>
              <a:rPr lang="en-US" sz="1100" b="1" kern="400" dirty="0" smtClean="0">
                <a:solidFill>
                  <a:schemeClr val="bg1"/>
                </a:solidFill>
                <a:latin typeface="Arial" pitchFamily="34" charset="0"/>
                <a:cs typeface="Arial" pitchFamily="34" charset="0"/>
              </a:rPr>
              <a:t>ypertension </a:t>
            </a:r>
            <a:r>
              <a:rPr lang="en-US" sz="1100" b="1" kern="400" dirty="0">
                <a:solidFill>
                  <a:schemeClr val="bg1"/>
                </a:solidFill>
                <a:latin typeface="Arial" pitchFamily="34" charset="0"/>
                <a:cs typeface="Arial" pitchFamily="34" charset="0"/>
              </a:rPr>
              <a:t>p</a:t>
            </a:r>
            <a:r>
              <a:rPr lang="en-US" sz="1100" b="1" kern="400" dirty="0" smtClean="0">
                <a:solidFill>
                  <a:schemeClr val="bg1"/>
                </a:solidFill>
                <a:latin typeface="Arial" pitchFamily="34" charset="0"/>
                <a:cs typeface="Arial" pitchFamily="34" charset="0"/>
              </a:rPr>
              <a:t>atients</a:t>
            </a:r>
            <a:endParaRPr lang="en-US" sz="1100" b="1" kern="400" dirty="0">
              <a:solidFill>
                <a:schemeClr val="bg1"/>
              </a:solidFill>
              <a:latin typeface="Arial" pitchFamily="34" charset="0"/>
              <a:cs typeface="Arial" pitchFamily="34" charset="0"/>
            </a:endParaRPr>
          </a:p>
        </p:txBody>
      </p:sp>
      <p:cxnSp>
        <p:nvCxnSpPr>
          <p:cNvPr id="46" name="Straight Connector 45"/>
          <p:cNvCxnSpPr>
            <a:endCxn id="45" idx="0"/>
          </p:cNvCxnSpPr>
          <p:nvPr/>
        </p:nvCxnSpPr>
        <p:spPr>
          <a:xfrm flipH="1">
            <a:off x="1830388" y="4983163"/>
            <a:ext cx="3175" cy="198437"/>
          </a:xfrm>
          <a:prstGeom prst="line">
            <a:avLst/>
          </a:prstGeom>
          <a:gradFill>
            <a:gsLst>
              <a:gs pos="0">
                <a:schemeClr val="accent3">
                  <a:lumMod val="100000"/>
                </a:schemeClr>
              </a:gs>
              <a:gs pos="85000">
                <a:srgbClr val="CDDDAC"/>
              </a:gs>
              <a:gs pos="29000">
                <a:srgbClr val="C3D69B"/>
              </a:gs>
              <a:gs pos="100000">
                <a:schemeClr val="accent3">
                  <a:lumMod val="20000"/>
                  <a:lumOff val="8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cxnSp>
      <p:sp>
        <p:nvSpPr>
          <p:cNvPr id="49" name="Oval 48"/>
          <p:cNvSpPr/>
          <p:nvPr/>
        </p:nvSpPr>
        <p:spPr>
          <a:xfrm>
            <a:off x="6400800" y="5181600"/>
            <a:ext cx="1752600" cy="1143000"/>
          </a:xfrm>
          <a:prstGeom prst="ellipse">
            <a:avLst/>
          </a:prstGeom>
          <a:solidFill>
            <a:schemeClr val="bg2">
              <a:lumMod val="50000"/>
            </a:schemeClr>
          </a:solidFill>
          <a:ln w="3175">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100" b="1" kern="400" dirty="0">
                <a:solidFill>
                  <a:schemeClr val="bg1"/>
                </a:solidFill>
                <a:latin typeface="Arial" pitchFamily="34" charset="0"/>
                <a:cs typeface="Arial" pitchFamily="34" charset="0"/>
              </a:rPr>
              <a:t>All </a:t>
            </a:r>
            <a:r>
              <a:rPr lang="en-US" sz="1100" b="1" kern="400" dirty="0" smtClean="0">
                <a:solidFill>
                  <a:schemeClr val="bg1"/>
                </a:solidFill>
                <a:latin typeface="Arial" pitchFamily="34" charset="0"/>
                <a:cs typeface="Arial" pitchFamily="34" charset="0"/>
              </a:rPr>
              <a:t>specialties </a:t>
            </a:r>
            <a:r>
              <a:rPr lang="en-US" sz="1100" b="1" kern="400" dirty="0">
                <a:solidFill>
                  <a:schemeClr val="bg1"/>
                </a:solidFill>
                <a:latin typeface="Arial" pitchFamily="34" charset="0"/>
                <a:cs typeface="Arial" pitchFamily="34" charset="0"/>
              </a:rPr>
              <a:t>i</a:t>
            </a:r>
            <a:r>
              <a:rPr lang="en-US" sz="1100" b="1" kern="400" dirty="0" smtClean="0">
                <a:solidFill>
                  <a:schemeClr val="bg1"/>
                </a:solidFill>
                <a:latin typeface="Arial" pitchFamily="34" charset="0"/>
                <a:cs typeface="Arial" pitchFamily="34" charset="0"/>
              </a:rPr>
              <a:t>ntervene </a:t>
            </a:r>
            <a:r>
              <a:rPr lang="en-US" sz="1100" b="1" kern="400" dirty="0">
                <a:solidFill>
                  <a:schemeClr val="bg1"/>
                </a:solidFill>
                <a:latin typeface="Arial" pitchFamily="34" charset="0"/>
                <a:cs typeface="Arial" pitchFamily="34" charset="0"/>
              </a:rPr>
              <a:t>with </a:t>
            </a:r>
            <a:r>
              <a:rPr lang="en-US" sz="1100" b="1" kern="400" dirty="0" smtClean="0">
                <a:solidFill>
                  <a:schemeClr val="bg1"/>
                </a:solidFill>
                <a:latin typeface="Arial" pitchFamily="34" charset="0"/>
                <a:cs typeface="Arial" pitchFamily="34" charset="0"/>
              </a:rPr>
              <a:t>patients </a:t>
            </a:r>
            <a:r>
              <a:rPr lang="en-US" sz="1100" b="1" kern="400" dirty="0">
                <a:solidFill>
                  <a:schemeClr val="bg1"/>
                </a:solidFill>
                <a:latin typeface="Arial" pitchFamily="34" charset="0"/>
                <a:cs typeface="Arial" pitchFamily="34" charset="0"/>
              </a:rPr>
              <a:t>n</a:t>
            </a:r>
            <a:r>
              <a:rPr lang="en-US" sz="1100" b="1" kern="400" dirty="0" smtClean="0">
                <a:solidFill>
                  <a:schemeClr val="bg1"/>
                </a:solidFill>
                <a:latin typeface="Arial" pitchFamily="34" charset="0"/>
                <a:cs typeface="Arial" pitchFamily="34" charset="0"/>
              </a:rPr>
              <a:t>ot </a:t>
            </a:r>
            <a:r>
              <a:rPr lang="en-US" sz="1100" b="1" kern="400" dirty="0">
                <a:solidFill>
                  <a:schemeClr val="bg1"/>
                </a:solidFill>
                <a:latin typeface="Arial" pitchFamily="34" charset="0"/>
                <a:cs typeface="Arial" pitchFamily="34" charset="0"/>
              </a:rPr>
              <a:t>in </a:t>
            </a:r>
            <a:r>
              <a:rPr lang="en-US" sz="1100" b="1" kern="400" dirty="0" smtClean="0">
                <a:solidFill>
                  <a:schemeClr val="bg1"/>
                </a:solidFill>
                <a:latin typeface="Arial" pitchFamily="34" charset="0"/>
                <a:cs typeface="Arial" pitchFamily="34" charset="0"/>
              </a:rPr>
              <a:t>control </a:t>
            </a:r>
            <a:endParaRPr lang="en-US" sz="1100" b="1" kern="400" dirty="0">
              <a:solidFill>
                <a:schemeClr val="bg1"/>
              </a:solidFill>
              <a:latin typeface="Arial" pitchFamily="34" charset="0"/>
              <a:cs typeface="Arial" pitchFamily="34" charset="0"/>
            </a:endParaRPr>
          </a:p>
        </p:txBody>
      </p:sp>
      <p:grpSp>
        <p:nvGrpSpPr>
          <p:cNvPr id="17" name="Group 16"/>
          <p:cNvGrpSpPr/>
          <p:nvPr/>
        </p:nvGrpSpPr>
        <p:grpSpPr>
          <a:xfrm>
            <a:off x="1830388" y="3651250"/>
            <a:ext cx="5461000" cy="2101850"/>
            <a:chOff x="1830388" y="3651250"/>
            <a:chExt cx="5461000" cy="2101850"/>
          </a:xfrm>
        </p:grpSpPr>
        <p:cxnSp>
          <p:nvCxnSpPr>
            <p:cNvPr id="53" name="Straight Connector 52"/>
            <p:cNvCxnSpPr>
              <a:endCxn id="45" idx="0"/>
            </p:cNvCxnSpPr>
            <p:nvPr/>
          </p:nvCxnSpPr>
          <p:spPr>
            <a:xfrm flipH="1">
              <a:off x="1830388" y="3651250"/>
              <a:ext cx="19050" cy="1530350"/>
            </a:xfrm>
            <a:prstGeom prst="line">
              <a:avLst/>
            </a:prstGeom>
            <a:ln w="28575">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7273925" y="3651250"/>
              <a:ext cx="17463" cy="1530350"/>
            </a:xfrm>
            <a:prstGeom prst="line">
              <a:avLst/>
            </a:prstGeom>
            <a:ln w="28575">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49" idx="2"/>
              <a:endCxn id="45" idx="6"/>
            </p:cNvCxnSpPr>
            <p:nvPr/>
          </p:nvCxnSpPr>
          <p:spPr>
            <a:xfrm flipH="1">
              <a:off x="2706688" y="5753100"/>
              <a:ext cx="3694112" cy="0"/>
            </a:xfrm>
            <a:prstGeom prst="line">
              <a:avLst/>
            </a:prstGeom>
            <a:ln w="28575">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52" name="Oval 51"/>
          <p:cNvSpPr/>
          <p:nvPr/>
        </p:nvSpPr>
        <p:spPr>
          <a:xfrm>
            <a:off x="3686175" y="5181600"/>
            <a:ext cx="1752600" cy="1143000"/>
          </a:xfrm>
          <a:prstGeom prst="ellipse">
            <a:avLst/>
          </a:prstGeom>
          <a:solidFill>
            <a:schemeClr val="bg2">
              <a:lumMod val="50000"/>
            </a:schemeClr>
          </a:solidFill>
          <a:ln w="3175">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100" b="1" kern="400" dirty="0">
                <a:solidFill>
                  <a:schemeClr val="bg1"/>
                </a:solidFill>
                <a:latin typeface="Arial" pitchFamily="34" charset="0"/>
                <a:cs typeface="Arial" pitchFamily="34" charset="0"/>
              </a:rPr>
              <a:t>All </a:t>
            </a:r>
            <a:r>
              <a:rPr lang="en-US" sz="1100" b="1" kern="400" dirty="0" smtClean="0">
                <a:solidFill>
                  <a:schemeClr val="bg1"/>
                </a:solidFill>
                <a:latin typeface="Arial" pitchFamily="34" charset="0"/>
                <a:cs typeface="Arial" pitchFamily="34" charset="0"/>
              </a:rPr>
              <a:t>team </a:t>
            </a:r>
            <a:r>
              <a:rPr lang="en-US" sz="1100" b="1" kern="400" dirty="0">
                <a:solidFill>
                  <a:schemeClr val="bg1"/>
                </a:solidFill>
                <a:latin typeface="Arial" pitchFamily="34" charset="0"/>
                <a:cs typeface="Arial" pitchFamily="34" charset="0"/>
              </a:rPr>
              <a:t/>
            </a:r>
            <a:br>
              <a:rPr lang="en-US" sz="1100" b="1" kern="400" dirty="0">
                <a:solidFill>
                  <a:schemeClr val="bg1"/>
                </a:solidFill>
                <a:latin typeface="Arial" pitchFamily="34" charset="0"/>
                <a:cs typeface="Arial" pitchFamily="34" charset="0"/>
              </a:rPr>
            </a:br>
            <a:r>
              <a:rPr lang="en-US" sz="1100" b="1" kern="400" dirty="0" smtClean="0">
                <a:solidFill>
                  <a:schemeClr val="bg1"/>
                </a:solidFill>
                <a:latin typeface="Arial" pitchFamily="34" charset="0"/>
                <a:cs typeface="Arial" pitchFamily="34" charset="0"/>
              </a:rPr>
              <a:t>members </a:t>
            </a:r>
            <a:r>
              <a:rPr lang="en-US" sz="1100" b="1" kern="400" dirty="0">
                <a:solidFill>
                  <a:schemeClr val="bg1"/>
                </a:solidFill>
                <a:latin typeface="Arial" pitchFamily="34" charset="0"/>
                <a:cs typeface="Arial" pitchFamily="34" charset="0"/>
              </a:rPr>
              <a:t>t</a:t>
            </a:r>
            <a:r>
              <a:rPr lang="en-US" sz="1100" b="1" kern="400" dirty="0" smtClean="0">
                <a:solidFill>
                  <a:schemeClr val="bg1"/>
                </a:solidFill>
                <a:latin typeface="Arial" pitchFamily="34" charset="0"/>
                <a:cs typeface="Arial" pitchFamily="34" charset="0"/>
              </a:rPr>
              <a:t>rained </a:t>
            </a:r>
            <a:r>
              <a:rPr lang="en-US" sz="1100" b="1" kern="400" dirty="0">
                <a:solidFill>
                  <a:schemeClr val="bg1"/>
                </a:solidFill>
                <a:latin typeface="Arial" pitchFamily="34" charset="0"/>
                <a:cs typeface="Arial" pitchFamily="34" charset="0"/>
              </a:rPr>
              <a:t/>
            </a:r>
            <a:br>
              <a:rPr lang="en-US" sz="1100" b="1" kern="400" dirty="0">
                <a:solidFill>
                  <a:schemeClr val="bg1"/>
                </a:solidFill>
                <a:latin typeface="Arial" pitchFamily="34" charset="0"/>
                <a:cs typeface="Arial" pitchFamily="34" charset="0"/>
              </a:rPr>
            </a:br>
            <a:r>
              <a:rPr lang="en-US" sz="1100" b="1" kern="400" dirty="0">
                <a:solidFill>
                  <a:schemeClr val="bg1"/>
                </a:solidFill>
                <a:latin typeface="Arial" pitchFamily="34" charset="0"/>
                <a:cs typeface="Arial" pitchFamily="34" charset="0"/>
              </a:rPr>
              <a:t>in </a:t>
            </a:r>
            <a:r>
              <a:rPr lang="en-US" sz="1100" b="1" kern="400" dirty="0" smtClean="0">
                <a:solidFill>
                  <a:schemeClr val="bg1"/>
                </a:solidFill>
                <a:latin typeface="Arial" pitchFamily="34" charset="0"/>
                <a:cs typeface="Arial" pitchFamily="34" charset="0"/>
              </a:rPr>
              <a:t>importance </a:t>
            </a:r>
            <a:r>
              <a:rPr lang="en-US" sz="1100" b="1" kern="400" dirty="0">
                <a:solidFill>
                  <a:schemeClr val="bg1"/>
                </a:solidFill>
                <a:latin typeface="Arial" pitchFamily="34" charset="0"/>
                <a:cs typeface="Arial" pitchFamily="34" charset="0"/>
              </a:rPr>
              <a:t>of </a:t>
            </a:r>
            <a:br>
              <a:rPr lang="en-US" sz="1100" b="1" kern="400" dirty="0">
                <a:solidFill>
                  <a:schemeClr val="bg1"/>
                </a:solidFill>
                <a:latin typeface="Arial" pitchFamily="34" charset="0"/>
                <a:cs typeface="Arial" pitchFamily="34" charset="0"/>
              </a:rPr>
            </a:br>
            <a:r>
              <a:rPr lang="en-US" sz="1100" b="1" kern="400" dirty="0">
                <a:solidFill>
                  <a:schemeClr val="bg1"/>
                </a:solidFill>
                <a:latin typeface="Arial" pitchFamily="34" charset="0"/>
                <a:cs typeface="Arial" pitchFamily="34" charset="0"/>
              </a:rPr>
              <a:t>BP </a:t>
            </a:r>
            <a:r>
              <a:rPr lang="en-US" sz="1100" b="1" kern="400" dirty="0" smtClean="0">
                <a:solidFill>
                  <a:schemeClr val="bg1"/>
                </a:solidFill>
                <a:latin typeface="Arial" pitchFamily="34" charset="0"/>
                <a:cs typeface="Arial" pitchFamily="34" charset="0"/>
              </a:rPr>
              <a:t>goals  </a:t>
            </a:r>
            <a:endParaRPr lang="en-US" sz="1100" b="1" kern="400" dirty="0">
              <a:solidFill>
                <a:schemeClr val="bg1"/>
              </a:solidFill>
              <a:latin typeface="Arial" pitchFamily="34" charset="0"/>
              <a:cs typeface="Arial" pitchFamily="34" charset="0"/>
            </a:endParaRPr>
          </a:p>
        </p:txBody>
      </p:sp>
      <p:grpSp>
        <p:nvGrpSpPr>
          <p:cNvPr id="15" name="Group 14"/>
          <p:cNvGrpSpPr/>
          <p:nvPr/>
        </p:nvGrpSpPr>
        <p:grpSpPr>
          <a:xfrm>
            <a:off x="925513" y="2717800"/>
            <a:ext cx="7281862" cy="939800"/>
            <a:chOff x="925513" y="2717800"/>
            <a:chExt cx="7281862" cy="939800"/>
          </a:xfrm>
        </p:grpSpPr>
        <p:cxnSp>
          <p:nvCxnSpPr>
            <p:cNvPr id="12" name="Straight Connector 11"/>
            <p:cNvCxnSpPr/>
            <p:nvPr/>
          </p:nvCxnSpPr>
          <p:spPr>
            <a:xfrm>
              <a:off x="4560888" y="2717800"/>
              <a:ext cx="11112" cy="939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25513" y="3646488"/>
              <a:ext cx="7281862"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47" name="Slide Number Placeholder 4"/>
          <p:cNvSpPr txBox="1">
            <a:spLocks/>
          </p:cNvSpPr>
          <p:nvPr/>
        </p:nvSpPr>
        <p:spPr>
          <a:xfrm>
            <a:off x="8272584" y="6165585"/>
            <a:ext cx="7620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lumMod val="85000"/>
                    <a:lumOff val="1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B5D6DF-0046-4AD6-B9C1-F073F6C4C3BB}" type="slidenum">
              <a:rPr lang="en-US" smtClean="0"/>
              <a:pPr/>
              <a:t>6</a:t>
            </a:fld>
            <a:endParaRPr lang="en-US" dirty="0"/>
          </a:p>
        </p:txBody>
      </p:sp>
      <p:grpSp>
        <p:nvGrpSpPr>
          <p:cNvPr id="13" name="Group 12"/>
          <p:cNvGrpSpPr/>
          <p:nvPr/>
        </p:nvGrpSpPr>
        <p:grpSpPr>
          <a:xfrm>
            <a:off x="3625850" y="3633788"/>
            <a:ext cx="1896956" cy="1352682"/>
            <a:chOff x="3625850" y="3633788"/>
            <a:chExt cx="1896956" cy="1352682"/>
          </a:xfrm>
        </p:grpSpPr>
        <p:sp>
          <p:nvSpPr>
            <p:cNvPr id="26" name="Oval 25"/>
            <p:cNvSpPr/>
            <p:nvPr/>
          </p:nvSpPr>
          <p:spPr bwMode="auto">
            <a:xfrm>
              <a:off x="3686175" y="3832225"/>
              <a:ext cx="1755776" cy="1143000"/>
            </a:xfrm>
            <a:prstGeom prst="ellipse">
              <a:avLst/>
            </a:prstGeom>
            <a:solidFill>
              <a:schemeClr val="accent4">
                <a:lumMod val="60000"/>
                <a:lumOff val="40000"/>
              </a:schemeClr>
            </a:solidFill>
            <a:ln w="3175">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endParaRPr lang="en-US" sz="1100" b="1" kern="400" dirty="0">
                <a:solidFill>
                  <a:schemeClr val="tx1"/>
                </a:solidFill>
                <a:latin typeface="Arial" pitchFamily="34" charset="0"/>
                <a:cs typeface="Arial" pitchFamily="34" charset="0"/>
              </a:endParaRPr>
            </a:p>
          </p:txBody>
        </p:sp>
        <p:cxnSp>
          <p:nvCxnSpPr>
            <p:cNvPr id="27" name="Straight Connector 26"/>
            <p:cNvCxnSpPr>
              <a:endCxn id="26" idx="0"/>
            </p:cNvCxnSpPr>
            <p:nvPr/>
          </p:nvCxnSpPr>
          <p:spPr bwMode="auto">
            <a:xfrm flipH="1">
              <a:off x="4564063" y="3633788"/>
              <a:ext cx="3176" cy="198437"/>
            </a:xfrm>
            <a:prstGeom prst="line">
              <a:avLst/>
            </a:prstGeom>
            <a:solidFill>
              <a:schemeClr val="accent4">
                <a:lumMod val="60000"/>
                <a:lumOff val="40000"/>
              </a:schemeClr>
            </a:solidFill>
            <a:ln w="3175">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cxnSp>
        <p:cxnSp>
          <p:nvCxnSpPr>
            <p:cNvPr id="38" name="Straight Connector 37"/>
            <p:cNvCxnSpPr/>
            <p:nvPr/>
          </p:nvCxnSpPr>
          <p:spPr bwMode="auto">
            <a:xfrm flipH="1">
              <a:off x="4562475" y="3635375"/>
              <a:ext cx="3175" cy="198438"/>
            </a:xfrm>
            <a:prstGeom prst="line">
              <a:avLst/>
            </a:prstGeom>
            <a:solidFill>
              <a:schemeClr val="accent4">
                <a:lumMod val="60000"/>
                <a:lumOff val="40000"/>
              </a:schemeClr>
            </a:solidFill>
            <a:ln w="28575">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cxnSp>
        <p:sp>
          <p:nvSpPr>
            <p:cNvPr id="41" name="Oval 40"/>
            <p:cNvSpPr/>
            <p:nvPr/>
          </p:nvSpPr>
          <p:spPr bwMode="auto">
            <a:xfrm>
              <a:off x="3625850" y="3843470"/>
              <a:ext cx="1896956" cy="1143000"/>
            </a:xfrm>
            <a:prstGeom prst="ellipse">
              <a:avLst/>
            </a:prstGeom>
            <a:noFill/>
            <a:ln w="3175">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100" b="1" kern="400" dirty="0">
                  <a:solidFill>
                    <a:schemeClr val="tx1"/>
                  </a:solidFill>
                  <a:latin typeface="Arial" pitchFamily="34" charset="0"/>
                  <a:cs typeface="Arial" pitchFamily="34" charset="0"/>
                </a:rPr>
                <a:t>BP addressed </a:t>
              </a:r>
              <a:r>
                <a:rPr lang="en-US" sz="1100" b="1" kern="400" dirty="0" smtClean="0">
                  <a:solidFill>
                    <a:schemeClr val="tx1"/>
                  </a:solidFill>
                  <a:latin typeface="Arial" pitchFamily="34" charset="0"/>
                  <a:cs typeface="Arial" pitchFamily="34" charset="0"/>
                </a:rPr>
                <a:t>for every hypertension </a:t>
              </a:r>
              <a:r>
                <a:rPr lang="en-US" sz="1100" b="1" kern="400" dirty="0">
                  <a:solidFill>
                    <a:schemeClr val="tx1"/>
                  </a:solidFill>
                  <a:latin typeface="Arial" pitchFamily="34" charset="0"/>
                  <a:cs typeface="Arial" pitchFamily="34" charset="0"/>
                </a:rPr>
                <a:t>patient, every  primary care visit </a:t>
              </a:r>
            </a:p>
          </p:txBody>
        </p:sp>
      </p:grpSp>
    </p:spTree>
    <p:extLst>
      <p:ext uri="{BB962C8B-B14F-4D97-AF65-F5344CB8AC3E}">
        <p14:creationId xmlns:p14="http://schemas.microsoft.com/office/powerpoint/2010/main" val="8429642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ou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25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ou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ou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ircle(ou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ox(out)">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ox(out)">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25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box(out)">
                                      <p:cBhvr>
                                        <p:cTn id="47" dur="500"/>
                                        <p:tgtEl>
                                          <p:spTgt spid="45"/>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box(out)">
                                      <p:cBhvr>
                                        <p:cTn id="52" dur="500"/>
                                        <p:tgtEl>
                                          <p:spTgt spid="52"/>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32" fill="hold" grpId="0" nodeType="click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box(out)">
                                      <p:cBhvr>
                                        <p:cTn id="5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9" grpId="0" animBg="1"/>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28575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09600" y="2338119"/>
            <a:ext cx="8043984" cy="1323439"/>
          </a:xfrm>
          <a:prstGeom prst="rect">
            <a:avLst/>
          </a:prstGeom>
          <a:noFill/>
        </p:spPr>
        <p:txBody>
          <a:bodyPr wrap="square" rtlCol="0">
            <a:spAutoFit/>
          </a:bodyPr>
          <a:lstStyle/>
          <a:p>
            <a:pPr algn="ctr"/>
            <a:r>
              <a:rPr lang="en-US" sz="4000" b="1" dirty="0" smtClean="0">
                <a:solidFill>
                  <a:schemeClr val="accent1">
                    <a:lumMod val="75000"/>
                  </a:schemeClr>
                </a:solidFill>
                <a:latin typeface="Arial" pitchFamily="34" charset="0"/>
                <a:cs typeface="Arial" pitchFamily="34" charset="0"/>
              </a:rPr>
              <a:t>Your Assessment Survey Results</a:t>
            </a:r>
          </a:p>
        </p:txBody>
      </p:sp>
      <p:sp>
        <p:nvSpPr>
          <p:cNvPr id="9" name="Slide Number Placeholder 4"/>
          <p:cNvSpPr txBox="1">
            <a:spLocks/>
          </p:cNvSpPr>
          <p:nvPr/>
        </p:nvSpPr>
        <p:spPr>
          <a:xfrm>
            <a:off x="8272584" y="6165585"/>
            <a:ext cx="7620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lumMod val="85000"/>
                    <a:lumOff val="1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B5D6DF-0046-4AD6-B9C1-F073F6C4C3BB}" type="slidenum">
              <a:rPr lang="en-US" smtClean="0"/>
              <a:pPr/>
              <a:t>7</a:t>
            </a:fld>
            <a:endParaRPr lang="en-US" dirty="0"/>
          </a:p>
        </p:txBody>
      </p:sp>
      <p:pic>
        <p:nvPicPr>
          <p:cNvPr id="7" name="Picture 4" descr="S:\AMGA Staff\AMGA LOGO 2012\AMGA LOGO 2012\AMGA only\AMGA_only_web.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4216" r="97808"/>
                    </a14:imgEffect>
                  </a14:imgLayer>
                </a14:imgProps>
              </a:ext>
              <a:ext uri="{28A0092B-C50C-407E-A947-70E740481C1C}">
                <a14:useLocalDpi xmlns:a14="http://schemas.microsoft.com/office/drawing/2010/main" val="0"/>
              </a:ext>
            </a:extLst>
          </a:blip>
          <a:srcRect/>
          <a:stretch>
            <a:fillRect/>
          </a:stretch>
        </p:blipFill>
        <p:spPr bwMode="auto">
          <a:xfrm>
            <a:off x="838200" y="6246223"/>
            <a:ext cx="1211138" cy="3165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MGF.tif"/>
          <p:cNvPicPr>
            <a:picLocks noChangeAspect="1"/>
          </p:cNvPicPr>
          <p:nvPr/>
        </p:nvPicPr>
        <p:blipFill>
          <a:blip r:embed="rId6" cstate="print">
            <a:extLst>
              <a:ext uri="{BEBA8EAE-BF5A-486C-A8C5-ECC9F3942E4B}">
                <a14:imgProps xmlns:a14="http://schemas.microsoft.com/office/drawing/2010/main">
                  <a14:imgLayer r:embed="rId7">
                    <a14:imgEffect>
                      <a14:backgroundRemoval t="6786" b="71786" l="0" r="100000"/>
                    </a14:imgEffect>
                  </a14:imgLayer>
                </a14:imgProps>
              </a:ext>
              <a:ext uri="{28A0092B-C50C-407E-A947-70E740481C1C}">
                <a14:useLocalDpi xmlns:a14="http://schemas.microsoft.com/office/drawing/2010/main" val="0"/>
              </a:ext>
            </a:extLst>
          </a:blip>
          <a:srcRect/>
          <a:stretch>
            <a:fillRect/>
          </a:stretch>
        </p:blipFill>
        <p:spPr bwMode="auto">
          <a:xfrm>
            <a:off x="7217465" y="6257337"/>
            <a:ext cx="961492" cy="384048"/>
          </a:xfrm>
          <a:prstGeom prst="rect">
            <a:avLst/>
          </a:prstGeom>
          <a:noFill/>
          <a:ln>
            <a:noFill/>
          </a:ln>
        </p:spPr>
      </p:pic>
    </p:spTree>
    <p:extLst>
      <p:ext uri="{BB962C8B-B14F-4D97-AF65-F5344CB8AC3E}">
        <p14:creationId xmlns:p14="http://schemas.microsoft.com/office/powerpoint/2010/main" val="843482964"/>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accent2">
                    <a:lumMod val="75000"/>
                  </a:schemeClr>
                </a:solidFill>
                <a:latin typeface="Arial" pitchFamily="34" charset="0"/>
                <a:cs typeface="Arial" pitchFamily="34" charset="0"/>
              </a:rPr>
              <a:t>Have you created a quality team for hypertension? </a:t>
            </a:r>
            <a:endParaRPr lang="en-US" sz="3600" b="1" dirty="0">
              <a:solidFill>
                <a:schemeClr val="accent2">
                  <a:lumMod val="75000"/>
                </a:schemeClr>
              </a:solidFill>
              <a:latin typeface="Arial" pitchFamily="34" charset="0"/>
              <a:cs typeface="Arial"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12774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a:xfrm>
            <a:off x="6553200" y="6019800"/>
            <a:ext cx="2133600" cy="365125"/>
          </a:xfrm>
        </p:spPr>
        <p:txBody>
          <a:bodyPr/>
          <a:lstStyle/>
          <a:p>
            <a:fld id="{169162E7-26CE-4960-97D8-B2CAC506AC9E}" type="slidenum">
              <a:rPr lang="en-US" sz="1600" smtClean="0">
                <a:solidFill>
                  <a:schemeClr val="tx1"/>
                </a:solidFill>
                <a:latin typeface="Arial" pitchFamily="34" charset="0"/>
                <a:cs typeface="Arial" pitchFamily="34" charset="0"/>
              </a:rPr>
              <a:pPr/>
              <a:t>8</a:t>
            </a:fld>
            <a:endParaRPr lang="en-US" sz="16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673304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2099</TotalTime>
  <Words>2206</Words>
  <Application>Microsoft Office PowerPoint</Application>
  <PresentationFormat>On-screen Show (4:3)</PresentationFormat>
  <Paragraphs>561</Paragraphs>
  <Slides>46</Slides>
  <Notes>28</Notes>
  <HiddenSlides>0</HiddenSlides>
  <MMClips>0</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NewsPrint</vt:lpstr>
      <vt:lpstr>Office Theme</vt:lpstr>
      <vt:lpstr>PowerPoint Presentation</vt:lpstr>
      <vt:lpstr>PowerPoint Presentation</vt:lpstr>
      <vt:lpstr>PowerPoint Presentation</vt:lpstr>
      <vt:lpstr>PowerPoint Presentation</vt:lpstr>
      <vt:lpstr>PowerPoint Presentation</vt:lpstr>
      <vt:lpstr>Medical Groups: What You Do </vt:lpstr>
      <vt:lpstr>PowerPoint Presentation</vt:lpstr>
      <vt:lpstr>PowerPoint Presentation</vt:lpstr>
      <vt:lpstr>Have you created a quality team for hypertension? </vt:lpstr>
      <vt:lpstr>Have you already adopted any of the planks of the AMGF campaign?</vt:lpstr>
      <vt:lpstr>PowerPoint Presentation</vt:lpstr>
      <vt:lpstr>Has your organization formally adopted performance goals for hypertension? </vt:lpstr>
      <vt:lpstr>Do you have a system-wide EHR?</vt:lpstr>
      <vt:lpstr>Do you have a group-level hypertension measurement?  (e.g., percent of patients in control)? </vt:lpstr>
      <vt:lpstr>Do you report hypertension results to any external organization? </vt:lpstr>
      <vt:lpstr>Do you have a searchable clinical repository or data warehouse that includes blood pressure readings? </vt:lpstr>
      <vt:lpstr>PowerPoint Presentation</vt:lpstr>
      <vt:lpstr>Official Launch of  Measure Up Pressure Down    </vt:lpstr>
      <vt:lpstr>PowerPoint Presentation</vt:lpstr>
      <vt:lpstr>PowerPoint Presentation</vt:lpstr>
      <vt:lpstr>PowerPoint Presentation</vt:lpstr>
      <vt:lpstr>Patients and Consumers</vt:lpstr>
      <vt:lpstr>Strategic Partnerships</vt:lpstr>
      <vt:lpstr>Employers</vt:lpstr>
      <vt:lpstr>Media Campaign to Raise Awareness</vt:lpstr>
      <vt:lpstr>PowerPoint Presentation</vt:lpstr>
      <vt:lpstr>Social Media</vt:lpstr>
      <vt:lpstr>National Steering Committee</vt:lpstr>
      <vt:lpstr>Scientific Advisory Council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Webinar Schedule 2:00pm – 3:00pm EDT Monthly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cwps</dc:creator>
  <cp:lastModifiedBy>cwps</cp:lastModifiedBy>
  <cp:revision>62</cp:revision>
  <cp:lastPrinted>2012-12-10T18:29:34Z</cp:lastPrinted>
  <dcterms:created xsi:type="dcterms:W3CDTF">2012-11-07T19:25:12Z</dcterms:created>
  <dcterms:modified xsi:type="dcterms:W3CDTF">2012-12-18T15:00:32Z</dcterms:modified>
</cp:coreProperties>
</file>